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311" r:id="rId4"/>
    <p:sldId id="312" r:id="rId5"/>
    <p:sldId id="314" r:id="rId6"/>
    <p:sldId id="313" r:id="rId7"/>
    <p:sldId id="316" r:id="rId8"/>
    <p:sldId id="317" r:id="rId9"/>
    <p:sldId id="318" r:id="rId10"/>
    <p:sldId id="320" r:id="rId11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Vidaloka" panose="02000504000000020004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0161F-C9B7-49C2-8D48-91E877D213F3}">
  <a:tblStyle styleId="{B760161F-C9B7-49C2-8D48-91E877D213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40" d="100"/>
          <a:sy n="140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21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52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03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75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1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2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8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1039975" y="1489092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</a:t>
            </a:r>
            <a:br>
              <a:rPr lang="en" dirty="0"/>
            </a:br>
            <a:r>
              <a:rPr lang="en" dirty="0"/>
              <a:t>Week 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52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388334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Appendix</a:t>
            </a:r>
          </a:p>
          <a:p>
            <a:pPr marL="425450" indent="-285750"/>
            <a:r>
              <a:rPr lang="en-US" sz="1600" dirty="0"/>
              <a:t>Not written by Jeremiah</a:t>
            </a:r>
          </a:p>
          <a:p>
            <a:pPr marL="425450" indent="-285750"/>
            <a:r>
              <a:rPr lang="en-US" sz="1600" dirty="0"/>
              <a:t>Recounts the fall of Jerusalem from chapter 39</a:t>
            </a:r>
          </a:p>
          <a:p>
            <a:pPr marL="425450" indent="-285750"/>
            <a:endParaRPr lang="en-US" sz="1600" dirty="0"/>
          </a:p>
          <a:p>
            <a:pPr marL="425450" indent="-285750"/>
            <a:r>
              <a:rPr lang="en-US" sz="1600" dirty="0"/>
              <a:t>A glimmer of hope</a:t>
            </a:r>
          </a:p>
          <a:p>
            <a:pPr marL="882650" lvl="1" indent="-285750"/>
            <a:r>
              <a:rPr lang="en-US" sz="1600" dirty="0"/>
              <a:t>Remember </a:t>
            </a:r>
            <a:r>
              <a:rPr lang="en-US" sz="1600" b="1" dirty="0"/>
              <a:t>Jehoiachin? </a:t>
            </a:r>
            <a:r>
              <a:rPr lang="en-US" sz="1600" dirty="0"/>
              <a:t>He’s the rightful heir to the throne of David. He was carried into exile after first siege of Jerusalem.</a:t>
            </a:r>
          </a:p>
          <a:p>
            <a:pPr marL="882650" lvl="1" indent="-285750"/>
            <a:r>
              <a:rPr lang="en-US" sz="1600" dirty="0"/>
              <a:t>He’s still alive. He lives the rest of his days in comfort in Babylon.</a:t>
            </a:r>
          </a:p>
          <a:p>
            <a:pPr marL="882650" lvl="1" indent="-285750"/>
            <a:r>
              <a:rPr lang="en-US" sz="1600" b="1" dirty="0"/>
              <a:t>The power of one.</a:t>
            </a:r>
            <a:r>
              <a:rPr lang="en-US" sz="1600" dirty="0"/>
              <a:t> As long as one agent of God remains, there’s hope.</a:t>
            </a:r>
          </a:p>
          <a:p>
            <a:pPr marL="882650" lvl="1" indent="-285750"/>
            <a:r>
              <a:rPr lang="en-US" sz="1600" dirty="0"/>
              <a:t>Matthew 1:5-16</a:t>
            </a:r>
          </a:p>
          <a:p>
            <a:pPr marL="882650" lvl="1" indent="-285750"/>
            <a:endParaRPr lang="en-US" sz="1600" dirty="0"/>
          </a:p>
          <a:p>
            <a:pPr marL="882650" lvl="1" indent="-285750"/>
            <a:endParaRPr lang="en-US" sz="1900" dirty="0"/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93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694" y="861125"/>
            <a:ext cx="8264216" cy="3529278"/>
          </a:xfrm>
        </p:spPr>
        <p:txBody>
          <a:bodyPr/>
          <a:lstStyle/>
          <a:p>
            <a:r>
              <a:rPr lang="en-US" sz="1400" dirty="0"/>
              <a:t>626BC – Jeremiah starts preaching (during reign of King Josiah)</a:t>
            </a:r>
          </a:p>
          <a:p>
            <a:r>
              <a:rPr lang="en-US" sz="1400" dirty="0"/>
              <a:t>609BC – </a:t>
            </a:r>
            <a:r>
              <a:rPr lang="en-US" sz="1400" b="1" dirty="0"/>
              <a:t>Jehoiakim</a:t>
            </a:r>
            <a:r>
              <a:rPr lang="en-US" sz="1400" dirty="0"/>
              <a:t> becomes King</a:t>
            </a:r>
          </a:p>
          <a:p>
            <a:r>
              <a:rPr lang="en-US" sz="1400" dirty="0"/>
              <a:t>605BC – Jeremiah preaches in the Temple, Israel becomes a vassal state of Babylon</a:t>
            </a:r>
          </a:p>
          <a:p>
            <a:r>
              <a:rPr lang="en-US" sz="1400" dirty="0"/>
              <a:t>597BC – </a:t>
            </a:r>
          </a:p>
          <a:p>
            <a:pPr lvl="1"/>
            <a:r>
              <a:rPr lang="en-US" dirty="0"/>
              <a:t>First deportation of exiles to Babylon</a:t>
            </a:r>
          </a:p>
          <a:p>
            <a:pPr lvl="1"/>
            <a:r>
              <a:rPr lang="en-US" dirty="0"/>
              <a:t>Jehoiakim dies</a:t>
            </a:r>
          </a:p>
          <a:p>
            <a:pPr lvl="1"/>
            <a:r>
              <a:rPr lang="en-US" b="1" dirty="0"/>
              <a:t>Jehoiachin </a:t>
            </a:r>
            <a:r>
              <a:rPr lang="en-US" dirty="0"/>
              <a:t>is king but carried into exile</a:t>
            </a:r>
          </a:p>
          <a:p>
            <a:pPr lvl="1"/>
            <a:r>
              <a:rPr lang="en-US" b="1" dirty="0"/>
              <a:t>Zedekiah </a:t>
            </a:r>
            <a:r>
              <a:rPr lang="en-US" dirty="0"/>
              <a:t>is made king in Jerusalem</a:t>
            </a:r>
          </a:p>
          <a:p>
            <a:r>
              <a:rPr lang="en-US" sz="1400" dirty="0"/>
              <a:t>586BC-</a:t>
            </a:r>
          </a:p>
          <a:p>
            <a:pPr lvl="1"/>
            <a:r>
              <a:rPr lang="en-US" dirty="0"/>
              <a:t>Second deportation of exiles to Babylon</a:t>
            </a:r>
          </a:p>
          <a:p>
            <a:pPr lvl="1"/>
            <a:r>
              <a:rPr lang="en-US" dirty="0"/>
              <a:t>Jerusalem falls</a:t>
            </a:r>
          </a:p>
          <a:p>
            <a:pPr lvl="1"/>
            <a:r>
              <a:rPr lang="en-US" dirty="0"/>
              <a:t>Zedekiah is blinded, carried into exile</a:t>
            </a:r>
          </a:p>
          <a:p>
            <a:r>
              <a:rPr lang="en-US" sz="1400" dirty="0"/>
              <a:t>585BC – Jeremiah and Baruch flee to Egypt (against his better judgment)</a:t>
            </a:r>
          </a:p>
          <a:p>
            <a:r>
              <a:rPr lang="en-US" sz="1400" dirty="0"/>
              <a:t>536BC – First return of exiles to Jerusalem</a:t>
            </a:r>
          </a:p>
          <a:p>
            <a:pPr lvl="1"/>
            <a:endParaRPr lang="en-US" sz="1700" dirty="0"/>
          </a:p>
          <a:p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44:15-19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717500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Sermon in Egypt</a:t>
            </a:r>
          </a:p>
          <a:p>
            <a:pPr marL="425450" indent="-285750"/>
            <a:r>
              <a:rPr lang="en-US" sz="1600" dirty="0"/>
              <a:t>The remnant of Jews are worshipping the “queen of heaven”</a:t>
            </a:r>
          </a:p>
          <a:p>
            <a:pPr marL="425450" indent="-285750"/>
            <a:r>
              <a:rPr lang="en-US" sz="1600" dirty="0"/>
              <a:t>Probably the Canaanite goddess </a:t>
            </a:r>
            <a:r>
              <a:rPr lang="en-US" sz="1600" b="1" dirty="0"/>
              <a:t>Astarte. </a:t>
            </a:r>
            <a:r>
              <a:rPr lang="en-US" sz="1600" dirty="0"/>
              <a:t>They would have imported her to Egypt.</a:t>
            </a:r>
          </a:p>
          <a:p>
            <a:pPr marL="425450" indent="-285750"/>
            <a:r>
              <a:rPr lang="en-US" sz="1600" dirty="0"/>
              <a:t>Note their logic: everything was going great until we stopped worshipping Astarte. Obviously that was the problem, not turning away from God.</a:t>
            </a:r>
          </a:p>
          <a:p>
            <a:pPr marL="425450" indent="-285750"/>
            <a:r>
              <a:rPr lang="en-US" sz="1600" b="1" dirty="0"/>
              <a:t>Sometimes we attribute our circumstances to the wrong things.</a:t>
            </a:r>
          </a:p>
          <a:p>
            <a:pPr lvl="1"/>
            <a:r>
              <a:rPr lang="en-US" sz="1600" dirty="0"/>
              <a:t>It’s usually to the thing that demands the least amount of change.</a:t>
            </a:r>
          </a:p>
          <a:p>
            <a:pPr lvl="1"/>
            <a:r>
              <a:rPr lang="en-US" sz="1600" dirty="0"/>
              <a:t>“I’m not getting up early enough and it’s because I keep hitting the snooze button.”</a:t>
            </a:r>
          </a:p>
          <a:p>
            <a:pPr lvl="1"/>
            <a:r>
              <a:rPr lang="en-US" sz="1600" dirty="0"/>
              <a:t>No it’s not! It’s because I’m not going to bed early enough!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80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45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717500" cy="3794454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/>
              <a:t>Comfort to </a:t>
            </a:r>
            <a:r>
              <a:rPr lang="en-US" sz="1600" b="1" dirty="0"/>
              <a:t>Baruch</a:t>
            </a:r>
          </a:p>
          <a:p>
            <a:r>
              <a:rPr lang="en-US" sz="1600" dirty="0"/>
              <a:t>Baruch has been on the sidelines thus far, writing down Jeremiah’s sermons but not the focus of attention.</a:t>
            </a:r>
          </a:p>
          <a:p>
            <a:r>
              <a:rPr lang="en-US" sz="1600" dirty="0"/>
              <a:t>But there is no Jeremiah without Baruch.</a:t>
            </a:r>
          </a:p>
          <a:p>
            <a:r>
              <a:rPr lang="en-US" sz="1600" dirty="0"/>
              <a:t>Now Baruch’s hard work is being rewarded. God is giving him attention.</a:t>
            </a:r>
          </a:p>
          <a:p>
            <a:pPr lvl="1"/>
            <a:r>
              <a:rPr lang="en-US" sz="1600" b="1" dirty="0"/>
              <a:t>Who are the people on the sidelines of your life who deserve a note of gratitude?</a:t>
            </a:r>
          </a:p>
          <a:p>
            <a:pPr lvl="1"/>
            <a:r>
              <a:rPr lang="en-US" sz="1600" dirty="0"/>
              <a:t>These aren’t the people in the spotlight, but you couldn’t manage without them.</a:t>
            </a:r>
          </a:p>
          <a:p>
            <a:pPr lvl="1"/>
            <a:r>
              <a:rPr lang="en-US" sz="1600" dirty="0"/>
              <a:t>Write it down. In the chat or elsewhere. </a:t>
            </a:r>
          </a:p>
          <a:p>
            <a:pPr lvl="1"/>
            <a:endParaRPr lang="en-US" sz="1600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735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46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717500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Judgment on Egypt</a:t>
            </a:r>
          </a:p>
          <a:p>
            <a:pPr marL="425450" indent="-285750"/>
            <a:r>
              <a:rPr lang="en-US" sz="1600" dirty="0"/>
              <a:t>Egypt will fall in the </a:t>
            </a:r>
            <a:r>
              <a:rPr lang="en-US" sz="1600" b="1" dirty="0"/>
              <a:t>Battle of Carchemish </a:t>
            </a:r>
            <a:r>
              <a:rPr lang="en-US" sz="1600" dirty="0"/>
              <a:t>in 605BC</a:t>
            </a:r>
          </a:p>
          <a:p>
            <a:pPr marL="425450" indent="-285750"/>
            <a:r>
              <a:rPr lang="en-US" sz="1600" dirty="0"/>
              <a:t>Then, Babylon will invade Egypt</a:t>
            </a:r>
          </a:p>
          <a:p>
            <a:pPr marL="882650" lvl="1" indent="-285750"/>
            <a:r>
              <a:rPr lang="en-US" sz="1600" dirty="0"/>
              <a:t>Technically this didn’t happen.</a:t>
            </a:r>
          </a:p>
          <a:p>
            <a:pPr marL="882650" lvl="1" indent="-285750"/>
            <a:r>
              <a:rPr lang="en-US" sz="1600" dirty="0"/>
              <a:t>Babylon took over Egyptian states (like Judah) but Egypt never fell to Babylon</a:t>
            </a:r>
          </a:p>
          <a:p>
            <a:pPr marL="425450" indent="-285750"/>
            <a:r>
              <a:rPr lang="en-US" sz="1600" dirty="0"/>
              <a:t>Read 46:27-28</a:t>
            </a:r>
          </a:p>
          <a:p>
            <a:pPr marL="882650" lvl="1" indent="-285750"/>
            <a:r>
              <a:rPr lang="en-US" sz="1600" dirty="0"/>
              <a:t>“Have no fear… for I am with you.”</a:t>
            </a:r>
          </a:p>
          <a:p>
            <a:pPr marL="882650" lvl="1" indent="-285750"/>
            <a:r>
              <a:rPr lang="en-US" sz="1600" dirty="0"/>
              <a:t>In the chat: when have you felt the </a:t>
            </a:r>
            <a:r>
              <a:rPr lang="en-US" sz="1600" b="1" dirty="0"/>
              <a:t>presence of God with you </a:t>
            </a:r>
            <a:r>
              <a:rPr lang="en-US" sz="1600" dirty="0"/>
              <a:t>in the pandemic?</a:t>
            </a: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75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47-49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4022371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Judgment on nations around Judah</a:t>
            </a:r>
          </a:p>
          <a:p>
            <a:pPr marL="425450" indent="-285750"/>
            <a:r>
              <a:rPr lang="en-US" sz="1600" dirty="0"/>
              <a:t>Philistines</a:t>
            </a:r>
          </a:p>
          <a:p>
            <a:pPr marL="425450" indent="-285750"/>
            <a:r>
              <a:rPr lang="en-US" sz="1600" dirty="0"/>
              <a:t>Moab</a:t>
            </a:r>
          </a:p>
          <a:p>
            <a:pPr marL="425450" indent="-285750"/>
            <a:r>
              <a:rPr lang="en-US" sz="1600" dirty="0"/>
              <a:t>Ammon</a:t>
            </a:r>
          </a:p>
          <a:p>
            <a:pPr marL="425450" indent="-285750"/>
            <a:r>
              <a:rPr lang="en-US" sz="1600" dirty="0"/>
              <a:t>Edom</a:t>
            </a:r>
          </a:p>
          <a:p>
            <a:pPr marL="425450" indent="-285750"/>
            <a:r>
              <a:rPr lang="en-US" sz="1600" dirty="0"/>
              <a:t>Syria</a:t>
            </a:r>
          </a:p>
          <a:p>
            <a:pPr marL="425450" indent="-285750"/>
            <a:r>
              <a:rPr lang="en-US" sz="1600" dirty="0" err="1"/>
              <a:t>Kedar</a:t>
            </a:r>
            <a:endParaRPr lang="en-US" sz="1600" dirty="0"/>
          </a:p>
          <a:p>
            <a:pPr marL="425450" indent="-285750"/>
            <a:r>
              <a:rPr lang="en-US" sz="1600" dirty="0" err="1"/>
              <a:t>Hezor</a:t>
            </a:r>
            <a:endParaRPr lang="en-US" sz="1600" dirty="0"/>
          </a:p>
          <a:p>
            <a:pPr marL="425450" indent="-285750"/>
            <a:r>
              <a:rPr lang="en-US" sz="1600" dirty="0"/>
              <a:t>Elam</a:t>
            </a:r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r>
              <a:rPr lang="en-US" sz="1600" dirty="0"/>
              <a:t>Why?</a:t>
            </a:r>
          </a:p>
          <a:p>
            <a:pPr marL="425450" indent="-285750"/>
            <a:r>
              <a:rPr lang="en-US" sz="1600" dirty="0"/>
              <a:t>Didn’t come to the aid of Judah.</a:t>
            </a:r>
          </a:p>
          <a:p>
            <a:pPr marL="425450" indent="-285750"/>
            <a:r>
              <a:rPr lang="en-US" sz="1600" dirty="0"/>
              <a:t>Didn’t treat the refugees of Judah kindly.</a:t>
            </a:r>
          </a:p>
          <a:p>
            <a:pPr marL="425450" indent="-285750"/>
            <a:endParaRPr lang="en-US" sz="1600" dirty="0"/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CBB74-34CA-5649-A2E1-BEA3683F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21" y="425196"/>
            <a:ext cx="4408379" cy="31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50-51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388334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Oracle against Babylon</a:t>
            </a:r>
          </a:p>
          <a:p>
            <a:pPr marL="425450" indent="-285750"/>
            <a:r>
              <a:rPr lang="en-US" sz="1600" dirty="0"/>
              <a:t>Jeremiah predicts the </a:t>
            </a:r>
            <a:r>
              <a:rPr lang="en-US" sz="1600" b="1" dirty="0"/>
              <a:t>fall of Babylon. </a:t>
            </a:r>
            <a:r>
              <a:rPr lang="en-US" sz="1600" dirty="0"/>
              <a:t>The instrument that God used to destroy Jerusalem will now be destroyed. </a:t>
            </a:r>
          </a:p>
          <a:p>
            <a:pPr marL="425450" indent="-285750"/>
            <a:r>
              <a:rPr lang="en-US" sz="1600" dirty="0"/>
              <a:t>This happened in 539BC, well after Jeremiah’s death.</a:t>
            </a:r>
          </a:p>
          <a:p>
            <a:pPr marL="425450" indent="-285750"/>
            <a:r>
              <a:rPr lang="en-US" sz="1600" dirty="0"/>
              <a:t>Read 50:4-10</a:t>
            </a:r>
          </a:p>
          <a:p>
            <a:pPr marL="882650" lvl="1" indent="-285750"/>
            <a:r>
              <a:rPr lang="en-US" sz="1600" dirty="0"/>
              <a:t>The “land of the north” is the </a:t>
            </a:r>
            <a:r>
              <a:rPr lang="en-US" sz="1600" b="1" dirty="0"/>
              <a:t>Persian Empire</a:t>
            </a:r>
          </a:p>
          <a:p>
            <a:pPr marL="882650" lvl="1" indent="-285750"/>
            <a:r>
              <a:rPr lang="en-US" sz="1600" dirty="0"/>
              <a:t>King Cyrus the Great will defeat the Babylonians and allow the exiles to return to Judah.</a:t>
            </a:r>
          </a:p>
          <a:p>
            <a:pPr marL="882650" lvl="1" indent="-285750"/>
            <a:r>
              <a:rPr lang="en-US" sz="1600" dirty="0"/>
              <a:t>Note it’s Israel </a:t>
            </a:r>
            <a:r>
              <a:rPr lang="en-US" sz="1600" i="1" dirty="0"/>
              <a:t>and</a:t>
            </a:r>
            <a:r>
              <a:rPr lang="en-US" sz="1600" dirty="0"/>
              <a:t> Judah that will go home, or at least their descendants a few generations later. The family will come together</a:t>
            </a:r>
            <a:endParaRPr lang="en-US" sz="1300" dirty="0"/>
          </a:p>
          <a:p>
            <a:pPr marL="882650" lvl="1" indent="-285750"/>
            <a:endParaRPr lang="en-US" sz="1300" dirty="0"/>
          </a:p>
          <a:p>
            <a:pPr marL="882650" lvl="1" indent="-285750"/>
            <a:endParaRPr lang="en-US" sz="1600" dirty="0"/>
          </a:p>
          <a:p>
            <a:pPr marL="882650" lvl="1" indent="-285750"/>
            <a:endParaRPr lang="en-US" sz="1900" dirty="0"/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74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50-51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388334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Oracle on Babylon</a:t>
            </a:r>
          </a:p>
          <a:p>
            <a:pPr marL="425450" indent="-285750"/>
            <a:r>
              <a:rPr lang="en-US" sz="1600" dirty="0"/>
              <a:t>The problem of </a:t>
            </a:r>
            <a:r>
              <a:rPr lang="en-US" sz="1600" b="1" dirty="0"/>
              <a:t>vengeance </a:t>
            </a:r>
          </a:p>
          <a:p>
            <a:pPr marL="425450" indent="-285750"/>
            <a:r>
              <a:rPr lang="en-US" sz="1600" dirty="0"/>
              <a:t>Jeremiah is voicing the feelings of his people: they want revenge for what’s happened to them.</a:t>
            </a:r>
          </a:p>
          <a:p>
            <a:pPr marL="425450" indent="-285750"/>
            <a:r>
              <a:rPr lang="en-US" sz="1600" dirty="0"/>
              <a:t>Remember Jeremiah’s core theology:</a:t>
            </a:r>
          </a:p>
          <a:p>
            <a:pPr marL="882650" lvl="1" indent="-285750"/>
            <a:r>
              <a:rPr lang="en-US" sz="1600" dirty="0"/>
              <a:t>Do good, get good.</a:t>
            </a:r>
          </a:p>
          <a:p>
            <a:pPr marL="882650" lvl="1" indent="-285750"/>
            <a:r>
              <a:rPr lang="en-US" sz="1600" dirty="0"/>
              <a:t>Do bad, get bad.</a:t>
            </a:r>
          </a:p>
          <a:p>
            <a:pPr marL="882650" lvl="1" indent="-285750"/>
            <a:r>
              <a:rPr lang="en-US" sz="1600" dirty="0"/>
              <a:t>Repent and God may change God’s mind.</a:t>
            </a:r>
          </a:p>
          <a:p>
            <a:pPr marL="882650" lvl="1" indent="-285750"/>
            <a:r>
              <a:rPr lang="en-US" sz="1600" dirty="0"/>
              <a:t>So it makes sense that this would apply to Babylon, too. They did bad, they get bad.</a:t>
            </a:r>
          </a:p>
          <a:p>
            <a:pPr marL="425450" indent="-285750"/>
            <a:r>
              <a:rPr lang="en-US" sz="1600" dirty="0"/>
              <a:t>Do you see the cycle? What could break it?</a:t>
            </a:r>
          </a:p>
          <a:p>
            <a:pPr marL="139700" indent="0">
              <a:buNone/>
            </a:pPr>
            <a:r>
              <a:rPr lang="en-US" sz="1200" dirty="0"/>
              <a:t>6 For while we were still weak, at the right time Christ died for the ungodly. 7Indeed, rarely will anyone die for a righteous person—though perhaps for a good person someone might actually dare to die. 8But God proves his love for us in that while we still were sinners Christ died for us. (Romans 5:6-8).</a:t>
            </a:r>
          </a:p>
          <a:p>
            <a:pPr marL="882650" lvl="1" indent="-285750"/>
            <a:endParaRPr lang="en-US" sz="1300" dirty="0"/>
          </a:p>
          <a:p>
            <a:pPr marL="882650" lvl="1" indent="-285750"/>
            <a:endParaRPr lang="en-US" sz="1600" dirty="0"/>
          </a:p>
          <a:p>
            <a:pPr marL="882650" lvl="1" indent="-285750"/>
            <a:endParaRPr lang="en-US" sz="1900" dirty="0"/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14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2884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Jeremiah 51:59-64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F8FD-2E45-9E41-AF83-07909263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923850"/>
            <a:ext cx="7388334" cy="3794454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The oracle makes it to Babylon</a:t>
            </a:r>
          </a:p>
          <a:p>
            <a:pPr marL="425450" indent="-285750"/>
            <a:r>
              <a:rPr lang="en-US" sz="1600" dirty="0"/>
              <a:t>Jeremiah sends what is now chapters 50-51 to Babylon</a:t>
            </a:r>
          </a:p>
          <a:p>
            <a:pPr marL="425450" indent="-285750"/>
            <a:r>
              <a:rPr lang="en-US" sz="1600" b="1" dirty="0" err="1"/>
              <a:t>Seraiah</a:t>
            </a:r>
            <a:r>
              <a:rPr lang="en-US" sz="1600" b="1" dirty="0"/>
              <a:t> </a:t>
            </a:r>
            <a:r>
              <a:rPr lang="en-US" sz="1600" dirty="0"/>
              <a:t>must read the sermon aloud in Babylon and sink it in the Euphrates</a:t>
            </a:r>
          </a:p>
          <a:p>
            <a:pPr marL="425450" indent="-285750"/>
            <a:r>
              <a:rPr lang="en-US" sz="1600" dirty="0"/>
              <a:t>Not as much a prediction of what </a:t>
            </a:r>
            <a:r>
              <a:rPr lang="en-US" sz="1600" i="1" dirty="0"/>
              <a:t>will </a:t>
            </a:r>
            <a:r>
              <a:rPr lang="en-US" sz="1600" dirty="0"/>
              <a:t>happen as a warning of what </a:t>
            </a:r>
            <a:r>
              <a:rPr lang="en-US" sz="1600" i="1" dirty="0"/>
              <a:t>could </a:t>
            </a:r>
            <a:r>
              <a:rPr lang="en-US" sz="1600" dirty="0"/>
              <a:t>happen.</a:t>
            </a:r>
          </a:p>
          <a:p>
            <a:pPr marL="425450" indent="-285750"/>
            <a:r>
              <a:rPr lang="en-US" sz="1600" b="1" dirty="0"/>
              <a:t>God gives Babylon a chance to repent</a:t>
            </a:r>
            <a:endParaRPr lang="en-US" sz="1600" dirty="0"/>
          </a:p>
          <a:p>
            <a:pPr marL="882650" lvl="1" indent="-285750"/>
            <a:r>
              <a:rPr lang="en-US" sz="1600" dirty="0"/>
              <a:t>How can Babylon be expected to change if they don’t hear a warning?</a:t>
            </a:r>
          </a:p>
          <a:p>
            <a:pPr marL="882650" lvl="1" indent="-285750"/>
            <a:r>
              <a:rPr lang="en-US" sz="1600" dirty="0"/>
              <a:t>How can they respond to what they haven’t heard?</a:t>
            </a:r>
          </a:p>
          <a:p>
            <a:pPr marL="882650" lvl="1" indent="-285750"/>
            <a:r>
              <a:rPr lang="en-US" sz="1600" dirty="0"/>
              <a:t>So God gives them a chance.</a:t>
            </a:r>
          </a:p>
          <a:p>
            <a:pPr marL="882650" lvl="1" indent="-285750"/>
            <a:r>
              <a:rPr lang="en-US" sz="1600" dirty="0"/>
              <a:t>Now, because of Jesus, God takes this to the nth degree. </a:t>
            </a:r>
          </a:p>
          <a:p>
            <a:pPr marL="882650" lvl="1" indent="-285750"/>
            <a:r>
              <a:rPr lang="en-US" sz="1600" dirty="0"/>
              <a:t>God is a God of second chances. And third. And fourth…</a:t>
            </a:r>
          </a:p>
          <a:p>
            <a:pPr marL="882650" lvl="1" indent="-285750"/>
            <a:endParaRPr lang="en-US" sz="1600" dirty="0"/>
          </a:p>
          <a:p>
            <a:pPr marL="882650" lvl="1" indent="-285750"/>
            <a:endParaRPr lang="en-US" sz="1900" dirty="0"/>
          </a:p>
          <a:p>
            <a:pPr marL="425450" indent="-285750"/>
            <a:endParaRPr lang="en-US" sz="1600" dirty="0"/>
          </a:p>
          <a:p>
            <a:pPr marL="139700" indent="0">
              <a:buNone/>
            </a:pPr>
            <a:endParaRPr lang="en-US" sz="1600" b="1" dirty="0"/>
          </a:p>
          <a:p>
            <a:pPr lvl="1"/>
            <a:endParaRPr lang="en-US" sz="19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96984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834</Words>
  <Application>Microsoft Macintosh PowerPoint</Application>
  <PresentationFormat>On-screen Show (16:9)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Montserrat</vt:lpstr>
      <vt:lpstr>Arial</vt:lpstr>
      <vt:lpstr>Vidaloka</vt:lpstr>
      <vt:lpstr>Lato</vt:lpstr>
      <vt:lpstr>Minimalist Business Slides by Slidesgo</vt:lpstr>
      <vt:lpstr>Jeremiah  Week 6</vt:lpstr>
      <vt:lpstr>Review</vt:lpstr>
      <vt:lpstr>Jeremiah 44:15-19</vt:lpstr>
      <vt:lpstr>Jeremiah 45</vt:lpstr>
      <vt:lpstr>Jeremiah 46 </vt:lpstr>
      <vt:lpstr>Jeremiah 47-49</vt:lpstr>
      <vt:lpstr>Jeremiah 50-51</vt:lpstr>
      <vt:lpstr>Jeremiah 50-51</vt:lpstr>
      <vt:lpstr>Jeremiah 51:59-64</vt:lpstr>
      <vt:lpstr>Jeremiah 52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  Week 6</dc:title>
  <cp:lastModifiedBy>David Horton</cp:lastModifiedBy>
  <cp:revision>14</cp:revision>
  <dcterms:modified xsi:type="dcterms:W3CDTF">2021-08-17T01:18:11Z</dcterms:modified>
</cp:coreProperties>
</file>