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9" r:id="rId1"/>
  </p:sldMasterIdLst>
  <p:notesMasterIdLst>
    <p:notesMasterId r:id="rId11"/>
  </p:notesMasterIdLst>
  <p:sldIdLst>
    <p:sldId id="256" r:id="rId2"/>
    <p:sldId id="260" r:id="rId3"/>
    <p:sldId id="261" r:id="rId4"/>
    <p:sldId id="263" r:id="rId5"/>
    <p:sldId id="351" r:id="rId6"/>
    <p:sldId id="352" r:id="rId7"/>
    <p:sldId id="353" r:id="rId8"/>
    <p:sldId id="354" r:id="rId9"/>
    <p:sldId id="355" r:id="rId10"/>
  </p:sldIdLst>
  <p:sldSz cx="9144000" cy="5143500" type="screen16x9"/>
  <p:notesSz cx="6858000" cy="9144000"/>
  <p:embeddedFontLst>
    <p:embeddedFont>
      <p:font typeface="Hammersmith One" panose="02010703030501060504" pitchFamily="2" charset="77"/>
      <p:regular r:id="rId12"/>
    </p:embeddedFont>
    <p:embeddedFont>
      <p:font typeface="Ubuntu" panose="020B0504030602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913311-CC5C-42E4-A607-7D330C8E9578}">
  <a:tblStyle styleId="{F3913311-CC5C-42E4-A607-7D330C8E95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0311E9D-B5C1-4DAF-A980-5C0C67586387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D11A2B9-F305-49B7-B441-DF1D627F0987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66BB9AA-C277-4497-AA50-378A23E54E61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C48ACC0-3825-4176-8F35-AD66743BCDD6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E65C3B1-EB8A-457E-B547-342B796071FD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140" d="100"/>
          <a:sy n="140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" name="Google Shape;1359;gc33250489b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0" name="Google Shape;1360;gc33250489b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7" name="Google Shape;1367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gc6a01074ef_0_21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0" name="Google Shape;1380;gc6a01074ef_0_21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7" name="Google Shape;1367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2816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7" name="Google Shape;1367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98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" name="Google Shape;1359;gc33250489b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0" name="Google Shape;1360;gc33250489b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5785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" name="Google Shape;1359;gc33250489b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0" name="Google Shape;1360;gc33250489b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572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" name="Google Shape;1359;gc33250489b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0" name="Google Shape;1360;gc33250489b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72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ammersmith One"/>
              <a:buAutoNum type="arabicPeriod"/>
              <a:defRPr sz="1600">
                <a:solidFill>
                  <a:srgbClr val="806860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ammersmith One"/>
              <a:buAutoNum type="alphaLcPeriod"/>
              <a:defRPr sz="16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9pPr>
          </a:lstStyle>
          <a:p>
            <a:endParaRPr/>
          </a:p>
        </p:txBody>
      </p:sp>
      <p:grpSp>
        <p:nvGrpSpPr>
          <p:cNvPr id="111" name="Google Shape;111;p7"/>
          <p:cNvGrpSpPr/>
          <p:nvPr/>
        </p:nvGrpSpPr>
        <p:grpSpPr>
          <a:xfrm>
            <a:off x="8039875" y="1772525"/>
            <a:ext cx="2052600" cy="2052600"/>
            <a:chOff x="-1185375" y="1414000"/>
            <a:chExt cx="2052600" cy="2052600"/>
          </a:xfrm>
        </p:grpSpPr>
        <p:sp>
          <p:nvSpPr>
            <p:cNvPr id="112" name="Google Shape;112;p7"/>
            <p:cNvSpPr/>
            <p:nvPr/>
          </p:nvSpPr>
          <p:spPr>
            <a:xfrm>
              <a:off x="-1185375" y="1414000"/>
              <a:ext cx="2052600" cy="205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-1140322" y="1463656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-730833" y="1637371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-620381" y="1470575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-212008" y="1463656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197481" y="1576386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348160" y="1599422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-1074782" y="2080254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-924060" y="1822561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-1010358" y="1944488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-821687" y="1731707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-413315" y="1731707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-3825" y="1731707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404547" y="1766218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-1136884" y="2350540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-1028753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-620381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-212008" y="2094050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197481" y="2092890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605853" y="2092890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-1131125" y="2435678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-82168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-413315" y="243567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-3825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40454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-1028753" y="2801503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-6203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-212008" y="28015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1974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605853" y="2886598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-636497" y="3228269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-671008" y="3143131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-413315" y="3143131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-3825" y="3143131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404547" y="3228269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" name="Google Shape;147;p7"/>
          <p:cNvSpPr/>
          <p:nvPr/>
        </p:nvSpPr>
        <p:spPr>
          <a:xfrm flipH="1">
            <a:off x="-817503" y="2575150"/>
            <a:ext cx="2540578" cy="378149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CUSTOM_24_1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4" name="Google Shape;404;p19"/>
          <p:cNvSpPr txBox="1">
            <a:spLocks noGrp="1"/>
          </p:cNvSpPr>
          <p:nvPr>
            <p:ph type="subTitle" idx="1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05" name="Google Shape;405;p19"/>
          <p:cNvSpPr/>
          <p:nvPr/>
        </p:nvSpPr>
        <p:spPr>
          <a:xfrm>
            <a:off x="-598400" y="3985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9"/>
          <p:cNvSpPr/>
          <p:nvPr/>
        </p:nvSpPr>
        <p:spPr>
          <a:xfrm rot="7619243">
            <a:off x="7150868" y="2766901"/>
            <a:ext cx="3210914" cy="3197601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7" name="Google Shape;407;p19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408" name="Google Shape;408;p19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9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9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9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9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9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9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9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9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9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9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9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9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9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9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9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9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9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9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9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9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9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_32_2"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39"/>
          <p:cNvSpPr/>
          <p:nvPr/>
        </p:nvSpPr>
        <p:spPr>
          <a:xfrm rot="672094">
            <a:off x="-3534661" y="414138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39"/>
          <p:cNvSpPr/>
          <p:nvPr/>
        </p:nvSpPr>
        <p:spPr>
          <a:xfrm>
            <a:off x="8264550" y="465501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76" name="Google Shape;976;p39"/>
          <p:cNvSpPr txBox="1">
            <a:spLocks noGrp="1"/>
          </p:cNvSpPr>
          <p:nvPr>
            <p:ph type="subTitle" idx="1"/>
          </p:nvPr>
        </p:nvSpPr>
        <p:spPr>
          <a:xfrm>
            <a:off x="713250" y="112610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Ubuntu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8" r:id="rId3"/>
    <p:sldLayoutId id="2147483665" r:id="rId4"/>
    <p:sldLayoutId id="214748368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54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/>
                </a:solidFill>
              </a:rPr>
              <a:t>Jeremiah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Week 5</a:t>
            </a:r>
            <a:endParaRPr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Google Shape;1362;p58"/>
          <p:cNvSpPr txBox="1">
            <a:spLocks noGrp="1"/>
          </p:cNvSpPr>
          <p:nvPr>
            <p:ph type="title"/>
          </p:nvPr>
        </p:nvSpPr>
        <p:spPr>
          <a:xfrm>
            <a:off x="713225" y="222442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Jeremiah 35:12-17</a:t>
            </a:r>
            <a:endParaRPr dirty="0"/>
          </a:p>
        </p:txBody>
      </p:sp>
      <p:sp>
        <p:nvSpPr>
          <p:cNvPr id="1363" name="Google Shape;1363;p58"/>
          <p:cNvSpPr txBox="1">
            <a:spLocks noGrp="1"/>
          </p:cNvSpPr>
          <p:nvPr>
            <p:ph type="body" idx="1"/>
          </p:nvPr>
        </p:nvSpPr>
        <p:spPr>
          <a:xfrm>
            <a:off x="320040" y="796364"/>
            <a:ext cx="7717501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The Rechabites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A tribe of non-Jewish nomads living in Israel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They worshiped God in the Temple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Their ancestor, Jonadab, vowed that his descendants would never own property or drink wine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Why did Jeremiah send for them?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To show the non-Jewish people keep their promises better than the Israelites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Sometime</a:t>
            </a:r>
            <a:r>
              <a:rPr lang="en-US" sz="1800" b="1" dirty="0"/>
              <a:t>s people outside the faith can teach faithfulness better than people inside the faith.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In the chat: any examples of this?</a:t>
            </a:r>
          </a:p>
          <a:p>
            <a:pPr marL="0" lvl="0" indent="0" algn="l" rtl="0">
              <a:lnSpc>
                <a:spcPct val="100000"/>
              </a:lnSpc>
              <a:buNone/>
            </a:pPr>
            <a:endParaRPr dirty="0">
              <a:solidFill>
                <a:schemeClr val="accent2"/>
              </a:solidFill>
            </a:endParaRPr>
          </a:p>
        </p:txBody>
      </p:sp>
      <p:sp>
        <p:nvSpPr>
          <p:cNvPr id="1364" name="Google Shape;1364;p58"/>
          <p:cNvSpPr/>
          <p:nvPr/>
        </p:nvSpPr>
        <p:spPr>
          <a:xfrm>
            <a:off x="812919" y="2519656"/>
            <a:ext cx="6919" cy="10401"/>
          </a:xfrm>
          <a:custGeom>
            <a:avLst/>
            <a:gdLst/>
            <a:ahLst/>
            <a:cxnLst/>
            <a:rect l="l" t="t" r="r" b="b"/>
            <a:pathLst>
              <a:path w="161" h="242" extrusionOk="0">
                <a:moveTo>
                  <a:pt x="81" y="1"/>
                </a:moveTo>
                <a:lnTo>
                  <a:pt x="0" y="161"/>
                </a:lnTo>
                <a:lnTo>
                  <a:pt x="134" y="241"/>
                </a:lnTo>
                <a:cubicBezTo>
                  <a:pt x="134" y="161"/>
                  <a:pt x="134" y="108"/>
                  <a:pt x="161" y="27"/>
                </a:cubicBezTo>
                <a:lnTo>
                  <a:pt x="81" y="1"/>
                </a:lnTo>
                <a:close/>
              </a:path>
            </a:pathLst>
          </a:custGeom>
          <a:solidFill>
            <a:srgbClr val="806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Google Shape;1369;p59"/>
          <p:cNvSpPr txBox="1">
            <a:spLocks noGrp="1"/>
          </p:cNvSpPr>
          <p:nvPr>
            <p:ph type="title"/>
          </p:nvPr>
        </p:nvSpPr>
        <p:spPr>
          <a:xfrm>
            <a:off x="713250" y="239561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Jeremiah 36:17-26, 32</a:t>
            </a:r>
            <a:endParaRPr dirty="0"/>
          </a:p>
        </p:txBody>
      </p:sp>
      <p:sp>
        <p:nvSpPr>
          <p:cNvPr id="1370" name="Google Shape;1370;p59"/>
          <p:cNvSpPr txBox="1">
            <a:spLocks noGrp="1"/>
          </p:cNvSpPr>
          <p:nvPr>
            <p:ph type="subTitle" idx="1"/>
          </p:nvPr>
        </p:nvSpPr>
        <p:spPr>
          <a:xfrm>
            <a:off x="192042" y="781061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1800" dirty="0"/>
              <a:t>The scroll read aloud in the Temple</a:t>
            </a:r>
          </a:p>
          <a:p>
            <a:pPr marL="412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sz="1800" dirty="0"/>
              <a:t>Baruch the scribe writes down all the sermons we’ve read so far.</a:t>
            </a:r>
          </a:p>
          <a:p>
            <a:pPr marL="412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sz="1800" dirty="0"/>
              <a:t>Baruch takes the scroll to the Temple, gives it to the secretary, and leaves.</a:t>
            </a:r>
          </a:p>
          <a:p>
            <a:pPr marL="412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sz="1800" b="1" dirty="0"/>
              <a:t>King Jehoiakim tears the scroll apart and burns it.</a:t>
            </a:r>
          </a:p>
          <a:p>
            <a:pPr marL="412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sz="1800" dirty="0"/>
              <a:t>Jeremiah and Baruch go into hiding and write </a:t>
            </a:r>
            <a:r>
              <a:rPr lang="en-US" sz="1800"/>
              <a:t>another scroll.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Google Shape;1382;p61"/>
          <p:cNvSpPr txBox="1">
            <a:spLocks noGrp="1"/>
          </p:cNvSpPr>
          <p:nvPr>
            <p:ph type="title"/>
          </p:nvPr>
        </p:nvSpPr>
        <p:spPr>
          <a:xfrm>
            <a:off x="713250" y="239561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Jeremiah 37:11-21</a:t>
            </a:r>
            <a:endParaRPr dirty="0"/>
          </a:p>
        </p:txBody>
      </p:sp>
      <p:sp>
        <p:nvSpPr>
          <p:cNvPr id="1383" name="Google Shape;1383;p61"/>
          <p:cNvSpPr txBox="1">
            <a:spLocks noGrp="1"/>
          </p:cNvSpPr>
          <p:nvPr>
            <p:ph type="subTitle" idx="1"/>
          </p:nvPr>
        </p:nvSpPr>
        <p:spPr>
          <a:xfrm>
            <a:off x="713250" y="781061"/>
            <a:ext cx="7717500" cy="41228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Jeremiah Imprisoned</a:t>
            </a:r>
          </a:p>
          <a:p>
            <a:pPr marL="285750" indent="-285750"/>
            <a:r>
              <a:rPr lang="en-US" dirty="0"/>
              <a:t>It’s the year 597 BC or a little later</a:t>
            </a:r>
          </a:p>
          <a:p>
            <a:pPr marL="285750" indent="-285750"/>
            <a:r>
              <a:rPr lang="en-US" dirty="0"/>
              <a:t>Nebuchadnezzar of Babylon put Zedekiah on the throne in 597</a:t>
            </a:r>
          </a:p>
          <a:p>
            <a:pPr marL="285750" indent="-285750"/>
            <a:r>
              <a:rPr lang="en-US" dirty="0"/>
              <a:t>Now his battalion stationed in Jerusalem is on retreat because the </a:t>
            </a:r>
            <a:r>
              <a:rPr lang="en-US" b="1" dirty="0"/>
              <a:t>Egyptian army </a:t>
            </a:r>
            <a:r>
              <a:rPr lang="en-US" dirty="0"/>
              <a:t>is on the move</a:t>
            </a:r>
          </a:p>
          <a:p>
            <a:pPr marL="742950" lvl="1" indent="-285750"/>
            <a:r>
              <a:rPr lang="en-US" dirty="0"/>
              <a:t>The Egyptians lost to the Babylonians in the </a:t>
            </a:r>
            <a:r>
              <a:rPr lang="en-US" b="1" dirty="0"/>
              <a:t>Battle of Carchemish</a:t>
            </a:r>
            <a:r>
              <a:rPr lang="en-US" dirty="0"/>
              <a:t> in 605 BC</a:t>
            </a:r>
          </a:p>
          <a:p>
            <a:pPr marL="742950" lvl="1" indent="-285750"/>
            <a:r>
              <a:rPr lang="en-US" dirty="0"/>
              <a:t>Also means they lost all the tax revenue from small countries like Judah</a:t>
            </a:r>
          </a:p>
          <a:p>
            <a:pPr marL="742950" lvl="1" indent="-285750"/>
            <a:r>
              <a:rPr lang="en-US" dirty="0"/>
              <a:t>The Egyptians would like it back</a:t>
            </a:r>
          </a:p>
          <a:p>
            <a:pPr marL="285750" indent="-285750"/>
            <a:r>
              <a:rPr lang="en-US" dirty="0"/>
              <a:t>Jeremiah predicted that the Babylonians would return</a:t>
            </a:r>
          </a:p>
          <a:p>
            <a:pPr marL="285750" indent="-285750"/>
            <a:r>
              <a:rPr lang="en-US" b="1" dirty="0"/>
              <a:t>Jeremiah is misunderstood</a:t>
            </a:r>
          </a:p>
          <a:p>
            <a:pPr marL="742950" lvl="1" indent="-285750"/>
            <a:r>
              <a:rPr lang="en-US" dirty="0"/>
              <a:t>He thinks he’s being helpful by warning Zedekiah</a:t>
            </a:r>
          </a:p>
          <a:p>
            <a:pPr marL="742950" lvl="1" indent="-285750"/>
            <a:r>
              <a:rPr lang="en-US" dirty="0"/>
              <a:t>But Zedekiah thinks he’s a spy for the Babylonians</a:t>
            </a:r>
          </a:p>
          <a:p>
            <a:pPr marL="742950" lvl="1" indent="-285750"/>
            <a:r>
              <a:rPr lang="en-US" dirty="0"/>
              <a:t>So he’s thrown in jail for treason</a:t>
            </a:r>
          </a:p>
          <a:p>
            <a:pPr marL="285750" indent="-285750"/>
            <a:r>
              <a:rPr lang="en-US" dirty="0"/>
              <a:t>Like Jesus: branded a traitor when he’s only trying to help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Go </a:t>
            </a:r>
            <a:r>
              <a:rPr lang="en-US" dirty="0" err="1"/>
              <a:t>menti.com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Google Shape;1369;p59"/>
          <p:cNvSpPr txBox="1">
            <a:spLocks noGrp="1"/>
          </p:cNvSpPr>
          <p:nvPr>
            <p:ph type="title"/>
          </p:nvPr>
        </p:nvSpPr>
        <p:spPr>
          <a:xfrm>
            <a:off x="713250" y="239561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Jeremiah 38:1-13, 14-20, 24</a:t>
            </a:r>
            <a:endParaRPr dirty="0"/>
          </a:p>
        </p:txBody>
      </p:sp>
      <p:sp>
        <p:nvSpPr>
          <p:cNvPr id="1370" name="Google Shape;1370;p59"/>
          <p:cNvSpPr txBox="1">
            <a:spLocks noGrp="1"/>
          </p:cNvSpPr>
          <p:nvPr>
            <p:ph type="subTitle" idx="1"/>
          </p:nvPr>
        </p:nvSpPr>
        <p:spPr>
          <a:xfrm>
            <a:off x="192042" y="781060"/>
            <a:ext cx="7370046" cy="39921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1800" dirty="0"/>
              <a:t>The man Zedekiah</a:t>
            </a:r>
          </a:p>
          <a:p>
            <a:pPr marL="412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sz="1800" dirty="0"/>
              <a:t>The book of Jeremiah takes a turn: now we’re learning more about Zedekiah</a:t>
            </a:r>
          </a:p>
          <a:p>
            <a:pPr marL="869950" lvl="1" indent="-285750">
              <a:buSzPts val="1600"/>
              <a:buFont typeface="Arial" panose="020B0604020202020204" pitchFamily="34" charset="0"/>
              <a:buChar char="•"/>
            </a:pPr>
            <a:r>
              <a:rPr lang="en-US" sz="1800" dirty="0"/>
              <a:t>He was the last King of Judah, the man who lost it all</a:t>
            </a:r>
          </a:p>
          <a:p>
            <a:pPr marL="869950" lvl="1" indent="-285750">
              <a:buSzPts val="1600"/>
              <a:buFont typeface="Arial" panose="020B0604020202020204" pitchFamily="34" charset="0"/>
              <a:buChar char="•"/>
            </a:pPr>
            <a:r>
              <a:rPr lang="en-US" sz="1800" b="1" dirty="0"/>
              <a:t>What kind of man was he? </a:t>
            </a:r>
            <a:r>
              <a:rPr lang="en-US" sz="1800" dirty="0"/>
              <a:t>(see v. 19)</a:t>
            </a:r>
          </a:p>
          <a:p>
            <a:pPr marL="469900">
              <a:buSzPts val="1600"/>
            </a:pPr>
            <a:r>
              <a:rPr lang="en-US" sz="1800" dirty="0"/>
              <a:t>No moral compass</a:t>
            </a:r>
          </a:p>
          <a:p>
            <a:pPr marL="469900">
              <a:buSzPts val="1600"/>
            </a:pPr>
            <a:r>
              <a:rPr lang="en-US" sz="1800" dirty="0"/>
              <a:t>Obsessed with people-pleasing</a:t>
            </a:r>
          </a:p>
          <a:p>
            <a:pPr marL="469900">
              <a:buSzPts val="1600"/>
            </a:pPr>
            <a:r>
              <a:rPr lang="en-US" sz="1800" dirty="0"/>
              <a:t>Spineless</a:t>
            </a:r>
          </a:p>
          <a:p>
            <a:pPr marL="469900">
              <a:buSzPts val="1600"/>
            </a:pPr>
            <a:r>
              <a:rPr lang="en-US" sz="1800" dirty="0"/>
              <a:t>Insecure</a:t>
            </a:r>
          </a:p>
          <a:p>
            <a:pPr marL="469900">
              <a:buSzPts val="1600"/>
            </a:pPr>
            <a:r>
              <a:rPr lang="en-US" sz="1800" dirty="0"/>
              <a:t>Selfish</a:t>
            </a:r>
          </a:p>
          <a:p>
            <a:pPr marL="1498600" lvl="3" indent="0">
              <a:buSzPts val="1600"/>
              <a:buNone/>
            </a:pPr>
            <a:endParaRPr lang="en-US" sz="1600" dirty="0"/>
          </a:p>
          <a:p>
            <a:pPr marL="1784350" lvl="3" indent="-285750">
              <a:buSzPts val="1600"/>
              <a:buFont typeface="Arial" panose="020B0604020202020204" pitchFamily="34" charset="0"/>
              <a:buChar char="•"/>
            </a:pPr>
            <a:r>
              <a:rPr lang="en-US" sz="1600" dirty="0"/>
              <a:t>Jeremiah is the opposite of these</a:t>
            </a:r>
          </a:p>
          <a:p>
            <a:pPr marL="1784350" lvl="3" indent="-285750">
              <a:buSzPts val="1600"/>
              <a:buFont typeface="Arial" panose="020B0604020202020204" pitchFamily="34" charset="0"/>
              <a:buChar char="•"/>
            </a:pPr>
            <a:r>
              <a:rPr lang="en-US" sz="1600" b="1" dirty="0"/>
              <a:t>Like Jesus and King Herod</a:t>
            </a:r>
          </a:p>
        </p:txBody>
      </p:sp>
    </p:spTree>
    <p:extLst>
      <p:ext uri="{BB962C8B-B14F-4D97-AF65-F5344CB8AC3E}">
        <p14:creationId xmlns:p14="http://schemas.microsoft.com/office/powerpoint/2010/main" val="75590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Google Shape;1369;p59"/>
          <p:cNvSpPr txBox="1">
            <a:spLocks noGrp="1"/>
          </p:cNvSpPr>
          <p:nvPr>
            <p:ph type="title"/>
          </p:nvPr>
        </p:nvSpPr>
        <p:spPr>
          <a:xfrm>
            <a:off x="713250" y="239561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Jeremiah 39:1-10</a:t>
            </a:r>
            <a:endParaRPr dirty="0"/>
          </a:p>
        </p:txBody>
      </p:sp>
      <p:sp>
        <p:nvSpPr>
          <p:cNvPr id="1370" name="Google Shape;1370;p59"/>
          <p:cNvSpPr txBox="1">
            <a:spLocks noGrp="1"/>
          </p:cNvSpPr>
          <p:nvPr>
            <p:ph type="subTitle" idx="1"/>
          </p:nvPr>
        </p:nvSpPr>
        <p:spPr>
          <a:xfrm>
            <a:off x="192042" y="781060"/>
            <a:ext cx="7370046" cy="39921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dirty="0"/>
              <a:t>The fall of Jerusalem</a:t>
            </a:r>
          </a:p>
          <a:p>
            <a:pPr marL="412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dirty="0"/>
              <a:t>The second deportation of exiles to Babylon.</a:t>
            </a:r>
          </a:p>
          <a:p>
            <a:pPr marL="412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dirty="0"/>
              <a:t>Zedekiah’s heir to the throne is killed. </a:t>
            </a:r>
          </a:p>
          <a:p>
            <a:pPr marL="412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sz="1600" dirty="0"/>
              <a:t>Matches </a:t>
            </a:r>
            <a:r>
              <a:rPr lang="en-US" sz="1600" b="1" dirty="0"/>
              <a:t>exactl</a:t>
            </a:r>
            <a:r>
              <a:rPr lang="en-US" b="1" dirty="0"/>
              <a:t>y to the day </a:t>
            </a:r>
            <a:r>
              <a:rPr lang="en-US" dirty="0"/>
              <a:t>the version in 2 Kings 25</a:t>
            </a:r>
          </a:p>
          <a:p>
            <a:pPr marL="412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dirty="0"/>
              <a:t>Only two kinds of stories in the Bible are told the same way by multiple authors:</a:t>
            </a:r>
          </a:p>
          <a:p>
            <a:pPr marL="869950" lvl="1" indent="-285750">
              <a:buSzPts val="1600"/>
              <a:buFont typeface="Arial" panose="020B0604020202020204" pitchFamily="34" charset="0"/>
              <a:buChar char="•"/>
            </a:pPr>
            <a:r>
              <a:rPr lang="en-US" dirty="0"/>
              <a:t>The fall of Jerusalem</a:t>
            </a:r>
          </a:p>
          <a:p>
            <a:pPr marL="869950" lvl="1" indent="-285750">
              <a:buSzPts val="1600"/>
              <a:buFont typeface="Arial" panose="020B0604020202020204" pitchFamily="34" charset="0"/>
              <a:buChar char="•"/>
            </a:pPr>
            <a:r>
              <a:rPr lang="en-US" dirty="0"/>
              <a:t>The Jesus story (birth to Mary, feeding of the 5000, died on a Friday, risen on a Sunday)</a:t>
            </a:r>
          </a:p>
          <a:p>
            <a:pPr marL="869950" lvl="1" indent="-285750">
              <a:buSzPts val="1600"/>
              <a:buFont typeface="Arial" panose="020B0604020202020204" pitchFamily="34" charset="0"/>
              <a:buChar char="•"/>
            </a:pPr>
            <a:r>
              <a:rPr lang="en-US" dirty="0"/>
              <a:t>These are </a:t>
            </a:r>
            <a:r>
              <a:rPr lang="en-US" b="1" dirty="0"/>
              <a:t>formation stories</a:t>
            </a:r>
            <a:r>
              <a:rPr lang="en-US" dirty="0"/>
              <a:t>: they tell us where a people comes from.</a:t>
            </a:r>
          </a:p>
          <a:p>
            <a:pPr marL="1327150" lvl="2" indent="-285750">
              <a:buSzPts val="1600"/>
              <a:buFont typeface="Arial" panose="020B0604020202020204" pitchFamily="34" charset="0"/>
              <a:buChar char="•"/>
            </a:pPr>
            <a:r>
              <a:rPr lang="en-US" sz="1600" dirty="0"/>
              <a:t>The Diaspora of Israel.</a:t>
            </a:r>
          </a:p>
          <a:p>
            <a:pPr marL="1327150" lvl="2" indent="-285750">
              <a:buSzPts val="1600"/>
              <a:buFont typeface="Arial" panose="020B0604020202020204" pitchFamily="34" charset="0"/>
              <a:buChar char="•"/>
            </a:pPr>
            <a:r>
              <a:rPr lang="en-US" sz="1600" dirty="0"/>
              <a:t>The Church of Jesus.</a:t>
            </a:r>
          </a:p>
          <a:p>
            <a:pPr marL="869950" lvl="1" indent="-285750">
              <a:buSzPts val="1600"/>
              <a:buFont typeface="Arial" panose="020B0604020202020204" pitchFamily="34" charset="0"/>
              <a:buChar char="•"/>
            </a:pPr>
            <a:r>
              <a:rPr lang="en-US" dirty="0"/>
              <a:t>In the chat: what other tragic events have formed us as a people?</a:t>
            </a:r>
          </a:p>
          <a:p>
            <a:pPr marL="869950" lvl="1" indent="-285750">
              <a:buSzPts val="1600"/>
              <a:buFont typeface="Arial" panose="020B0604020202020204" pitchFamily="34" charset="0"/>
              <a:buChar char="•"/>
            </a:pPr>
            <a:endParaRPr lang="en-US" dirty="0"/>
          </a:p>
          <a:p>
            <a:pPr marL="584200" lvl="1" indent="0">
              <a:buSzPts val="1600"/>
              <a:buNone/>
            </a:pPr>
            <a:r>
              <a:rPr lang="en-US" dirty="0"/>
              <a:t>	Where’s Jeremiah? – Read 39:11-14</a:t>
            </a:r>
          </a:p>
        </p:txBody>
      </p:sp>
    </p:spTree>
    <p:extLst>
      <p:ext uri="{BB962C8B-B14F-4D97-AF65-F5344CB8AC3E}">
        <p14:creationId xmlns:p14="http://schemas.microsoft.com/office/powerpoint/2010/main" val="142887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Google Shape;1362;p58"/>
          <p:cNvSpPr txBox="1">
            <a:spLocks noGrp="1"/>
          </p:cNvSpPr>
          <p:nvPr>
            <p:ph type="title"/>
          </p:nvPr>
        </p:nvSpPr>
        <p:spPr>
          <a:xfrm>
            <a:off x="713225" y="222442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Jeremiah 40-41</a:t>
            </a:r>
            <a:endParaRPr dirty="0"/>
          </a:p>
        </p:txBody>
      </p:sp>
      <p:sp>
        <p:nvSpPr>
          <p:cNvPr id="1363" name="Google Shape;1363;p58"/>
          <p:cNvSpPr txBox="1">
            <a:spLocks noGrp="1"/>
          </p:cNvSpPr>
          <p:nvPr>
            <p:ph type="body" idx="1"/>
          </p:nvPr>
        </p:nvSpPr>
        <p:spPr>
          <a:xfrm>
            <a:off x="320040" y="796364"/>
            <a:ext cx="7717501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Nebuchadnezzar appoints </a:t>
            </a:r>
            <a:r>
              <a:rPr lang="en-US" b="1" dirty="0">
                <a:solidFill>
                  <a:schemeClr val="accent2"/>
                </a:solidFill>
              </a:rPr>
              <a:t>Gedaliah</a:t>
            </a:r>
            <a:r>
              <a:rPr lang="en-US" dirty="0">
                <a:solidFill>
                  <a:schemeClr val="accent2"/>
                </a:solidFill>
              </a:rPr>
              <a:t> as Governor of Judah (not a King)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Gedaliah begins to resettle Judah with refugees who had fled to neighboring kingdoms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However! There are rebel Jewish forces in the wilderness, and some want to keep up the fight against Babylon.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One of the captains, </a:t>
            </a:r>
            <a:r>
              <a:rPr lang="en-US" b="1" dirty="0">
                <a:solidFill>
                  <a:schemeClr val="accent2"/>
                </a:solidFill>
              </a:rPr>
              <a:t>Ishmael</a:t>
            </a:r>
            <a:r>
              <a:rPr lang="en-US" dirty="0">
                <a:solidFill>
                  <a:schemeClr val="accent2"/>
                </a:solidFill>
              </a:rPr>
              <a:t>, assassinates Gedaliah. 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Another captain, </a:t>
            </a:r>
            <a:r>
              <a:rPr lang="en-US" b="1" dirty="0" err="1">
                <a:solidFill>
                  <a:schemeClr val="accent2"/>
                </a:solidFill>
              </a:rPr>
              <a:t>Johanan</a:t>
            </a:r>
            <a:r>
              <a:rPr lang="en-US" dirty="0">
                <a:solidFill>
                  <a:schemeClr val="accent2"/>
                </a:solidFill>
              </a:rPr>
              <a:t>, pursues Ishmael, but Ishmael escapes.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Most of the refugees who came back under Gedaliah flee to Egypt.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>
              <a:solidFill>
                <a:schemeClr val="accent2"/>
              </a:solidFill>
            </a:endParaRPr>
          </a:p>
        </p:txBody>
      </p:sp>
      <p:sp>
        <p:nvSpPr>
          <p:cNvPr id="1364" name="Google Shape;1364;p58"/>
          <p:cNvSpPr/>
          <p:nvPr/>
        </p:nvSpPr>
        <p:spPr>
          <a:xfrm>
            <a:off x="812919" y="2519656"/>
            <a:ext cx="6919" cy="10401"/>
          </a:xfrm>
          <a:custGeom>
            <a:avLst/>
            <a:gdLst/>
            <a:ahLst/>
            <a:cxnLst/>
            <a:rect l="l" t="t" r="r" b="b"/>
            <a:pathLst>
              <a:path w="161" h="242" extrusionOk="0">
                <a:moveTo>
                  <a:pt x="81" y="1"/>
                </a:moveTo>
                <a:lnTo>
                  <a:pt x="0" y="161"/>
                </a:lnTo>
                <a:lnTo>
                  <a:pt x="134" y="241"/>
                </a:lnTo>
                <a:cubicBezTo>
                  <a:pt x="134" y="161"/>
                  <a:pt x="134" y="108"/>
                  <a:pt x="161" y="27"/>
                </a:cubicBezTo>
                <a:lnTo>
                  <a:pt x="81" y="1"/>
                </a:lnTo>
                <a:close/>
              </a:path>
            </a:pathLst>
          </a:custGeom>
          <a:solidFill>
            <a:srgbClr val="806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697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Google Shape;1362;p58"/>
          <p:cNvSpPr txBox="1">
            <a:spLocks noGrp="1"/>
          </p:cNvSpPr>
          <p:nvPr>
            <p:ph type="title"/>
          </p:nvPr>
        </p:nvSpPr>
        <p:spPr>
          <a:xfrm>
            <a:off x="713225" y="222442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Jeremiah 42:1-10, 43:1-17</a:t>
            </a:r>
            <a:endParaRPr dirty="0"/>
          </a:p>
        </p:txBody>
      </p:sp>
      <p:sp>
        <p:nvSpPr>
          <p:cNvPr id="1363" name="Google Shape;1363;p58"/>
          <p:cNvSpPr txBox="1">
            <a:spLocks noGrp="1"/>
          </p:cNvSpPr>
          <p:nvPr>
            <p:ph type="body" idx="1"/>
          </p:nvPr>
        </p:nvSpPr>
        <p:spPr>
          <a:xfrm>
            <a:off x="320040" y="796364"/>
            <a:ext cx="7717501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Jeremiah encourages the remnant to resettle Judah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The “leftovers” in Judah ask Jeremiah for advice: should we stay or go?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Jeremiah says stay. </a:t>
            </a:r>
            <a:r>
              <a:rPr lang="en-US" b="1" dirty="0">
                <a:solidFill>
                  <a:schemeClr val="accent2"/>
                </a:solidFill>
              </a:rPr>
              <a:t>They don’t want to hear that.</a:t>
            </a:r>
          </a:p>
          <a:p>
            <a:pPr marL="285750" lvl="0" indent="-285750" algn="l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Remember when Jeremiah told the first exiles to “Seek the welfare of the city where I have sent you.”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first exiles had to no choice but to go to Babylon. Much like the refugees in America today.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But the</a:t>
            </a:r>
            <a:r>
              <a:rPr lang="en-US" dirty="0"/>
              <a:t>se people have a choice: they can abandon their homeland or build it up.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Seek the welfare of the place you’re in as long as you can, until you can’t.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So Jeremiah and Baruch end up in Egypt with the rest of the remnant.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1364" name="Google Shape;1364;p58"/>
          <p:cNvSpPr/>
          <p:nvPr/>
        </p:nvSpPr>
        <p:spPr>
          <a:xfrm>
            <a:off x="812919" y="2519656"/>
            <a:ext cx="6919" cy="10401"/>
          </a:xfrm>
          <a:custGeom>
            <a:avLst/>
            <a:gdLst/>
            <a:ahLst/>
            <a:cxnLst/>
            <a:rect l="l" t="t" r="r" b="b"/>
            <a:pathLst>
              <a:path w="161" h="242" extrusionOk="0">
                <a:moveTo>
                  <a:pt x="81" y="1"/>
                </a:moveTo>
                <a:lnTo>
                  <a:pt x="0" y="161"/>
                </a:lnTo>
                <a:lnTo>
                  <a:pt x="134" y="241"/>
                </a:lnTo>
                <a:cubicBezTo>
                  <a:pt x="134" y="161"/>
                  <a:pt x="134" y="108"/>
                  <a:pt x="161" y="27"/>
                </a:cubicBezTo>
                <a:lnTo>
                  <a:pt x="81" y="1"/>
                </a:lnTo>
                <a:close/>
              </a:path>
            </a:pathLst>
          </a:custGeom>
          <a:solidFill>
            <a:srgbClr val="806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656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Google Shape;1362;p58"/>
          <p:cNvSpPr txBox="1">
            <a:spLocks noGrp="1"/>
          </p:cNvSpPr>
          <p:nvPr>
            <p:ph type="title"/>
          </p:nvPr>
        </p:nvSpPr>
        <p:spPr>
          <a:xfrm>
            <a:off x="713225" y="222442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Next week</a:t>
            </a:r>
            <a:endParaRPr dirty="0"/>
          </a:p>
        </p:txBody>
      </p:sp>
      <p:sp>
        <p:nvSpPr>
          <p:cNvPr id="1363" name="Google Shape;1363;p58"/>
          <p:cNvSpPr txBox="1">
            <a:spLocks noGrp="1"/>
          </p:cNvSpPr>
          <p:nvPr>
            <p:ph type="body" idx="1"/>
          </p:nvPr>
        </p:nvSpPr>
        <p:spPr>
          <a:xfrm>
            <a:off x="320040" y="796364"/>
            <a:ext cx="7717501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lvl="0" indent="0" algn="l" rtl="0">
              <a:lnSpc>
                <a:spcPct val="10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lvl="0" indent="0" algn="l" rtl="0">
              <a:lnSpc>
                <a:spcPct val="10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lvl="0" indent="0" algn="ctr" rtl="0">
              <a:lnSpc>
                <a:spcPct val="10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Finish the book.</a:t>
            </a:r>
            <a:endParaRPr lang="en-US" dirty="0"/>
          </a:p>
        </p:txBody>
      </p:sp>
      <p:sp>
        <p:nvSpPr>
          <p:cNvPr id="1364" name="Google Shape;1364;p58"/>
          <p:cNvSpPr/>
          <p:nvPr/>
        </p:nvSpPr>
        <p:spPr>
          <a:xfrm>
            <a:off x="812919" y="2519656"/>
            <a:ext cx="6919" cy="10401"/>
          </a:xfrm>
          <a:custGeom>
            <a:avLst/>
            <a:gdLst/>
            <a:ahLst/>
            <a:cxnLst/>
            <a:rect l="l" t="t" r="r" b="b"/>
            <a:pathLst>
              <a:path w="161" h="242" extrusionOk="0">
                <a:moveTo>
                  <a:pt x="81" y="1"/>
                </a:moveTo>
                <a:lnTo>
                  <a:pt x="0" y="161"/>
                </a:lnTo>
                <a:lnTo>
                  <a:pt x="134" y="241"/>
                </a:lnTo>
                <a:cubicBezTo>
                  <a:pt x="134" y="161"/>
                  <a:pt x="134" y="108"/>
                  <a:pt x="161" y="27"/>
                </a:cubicBezTo>
                <a:lnTo>
                  <a:pt x="81" y="1"/>
                </a:lnTo>
                <a:close/>
              </a:path>
            </a:pathLst>
          </a:custGeom>
          <a:solidFill>
            <a:srgbClr val="806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5220964"/>
      </p:ext>
    </p:extLst>
  </p:cSld>
  <p:clrMapOvr>
    <a:masterClrMapping/>
  </p:clrMapOvr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4648</TotalTime>
  <Words>680</Words>
  <Application>Microsoft Macintosh PowerPoint</Application>
  <PresentationFormat>On-screen Show (16:9)</PresentationFormat>
  <Paragraphs>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Hammersmith One</vt:lpstr>
      <vt:lpstr>Ubuntu</vt:lpstr>
      <vt:lpstr>Arial</vt:lpstr>
      <vt:lpstr>Manjari</vt:lpstr>
      <vt:lpstr>Elegant Education Pack for Students by Slidesgo</vt:lpstr>
      <vt:lpstr>Jeremiah Week 5</vt:lpstr>
      <vt:lpstr>Jeremiah 35:12-17</vt:lpstr>
      <vt:lpstr>Jeremiah 36:17-26, 32</vt:lpstr>
      <vt:lpstr>Jeremiah 37:11-21</vt:lpstr>
      <vt:lpstr>Jeremiah 38:1-13, 14-20, 24</vt:lpstr>
      <vt:lpstr>Jeremiah 39:1-10</vt:lpstr>
      <vt:lpstr>Jeremiah 40-41</vt:lpstr>
      <vt:lpstr>Jeremiah 42:1-10, 43:1-17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Week 5</dc:title>
  <cp:lastModifiedBy>David Horton</cp:lastModifiedBy>
  <cp:revision>15</cp:revision>
  <dcterms:modified xsi:type="dcterms:W3CDTF">2021-08-09T21:09:19Z</dcterms:modified>
</cp:coreProperties>
</file>