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1"/>
  </p:notesMasterIdLst>
  <p:sldIdLst>
    <p:sldId id="256" r:id="rId2"/>
    <p:sldId id="257" r:id="rId3"/>
    <p:sldId id="295" r:id="rId4"/>
    <p:sldId id="296" r:id="rId5"/>
    <p:sldId id="297" r:id="rId6"/>
    <p:sldId id="298" r:id="rId7"/>
    <p:sldId id="299" r:id="rId8"/>
    <p:sldId id="300" r:id="rId9"/>
    <p:sldId id="302" r:id="rId10"/>
    <p:sldId id="303" r:id="rId11"/>
    <p:sldId id="305" r:id="rId12"/>
    <p:sldId id="304" r:id="rId13"/>
    <p:sldId id="306" r:id="rId14"/>
    <p:sldId id="301" r:id="rId15"/>
    <p:sldId id="307" r:id="rId16"/>
    <p:sldId id="308" r:id="rId17"/>
    <p:sldId id="309" r:id="rId18"/>
    <p:sldId id="310" r:id="rId19"/>
    <p:sldId id="311" r:id="rId20"/>
  </p:sldIdLst>
  <p:sldSz cx="9144000" cy="5143500" type="screen16x9"/>
  <p:notesSz cx="6858000" cy="9144000"/>
  <p:embeddedFontLst>
    <p:embeddedFont>
      <p:font typeface="Red Hat Display" panose="02010503040201060303" pitchFamily="2" charset="77"/>
      <p:regular r:id="rId22"/>
      <p:bold r:id="rId23"/>
      <p:italic r:id="rId24"/>
      <p:boldItalic r:id="rId25"/>
    </p:embeddedFont>
    <p:embeddedFont>
      <p:font typeface="Red Hat Text" panose="02010503040201060303" pitchFamily="2" charset="77"/>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7F38A07-D7B8-4D88-859F-E63A7DEED6EB}">
  <a:tblStyle styleId="{67F38A07-D7B8-4D88-859F-E63A7DEED6E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50AF5C-1CCD-4E7A-9779-E25E6EAF9B9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140" d="100"/>
          <a:sy n="140" d="100"/>
        </p:scale>
        <p:origin x="8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1044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0110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6399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8005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4873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7733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7326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93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65093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838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9417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655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3919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1856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9328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730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8505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chemeClr val="accent5"/>
            </a:gs>
            <a:gs pos="100000">
              <a:schemeClr val="accent4"/>
            </a:gs>
          </a:gsLst>
          <a:lin ang="18900044" scaled="0"/>
        </a:gradFill>
        <a:effectLst/>
      </p:bgPr>
    </p:bg>
    <p:spTree>
      <p:nvGrpSpPr>
        <p:cNvPr id="1" name="Shape 9"/>
        <p:cNvGrpSpPr/>
        <p:nvPr/>
      </p:nvGrpSpPr>
      <p:grpSpPr>
        <a:xfrm>
          <a:off x="0" y="0"/>
          <a:ext cx="0" cy="0"/>
          <a:chOff x="0" y="0"/>
          <a:chExt cx="0" cy="0"/>
        </a:xfrm>
      </p:grpSpPr>
      <p:sp>
        <p:nvSpPr>
          <p:cNvPr id="10" name="Google Shape;10;p2"/>
          <p:cNvSpPr/>
          <p:nvPr/>
        </p:nvSpPr>
        <p:spPr>
          <a:xfrm rot="5400000">
            <a:off x="254825" y="626250"/>
            <a:ext cx="3366900" cy="3891000"/>
          </a:xfrm>
          <a:prstGeom prst="round2SameRect">
            <a:avLst>
              <a:gd name="adj1" fmla="val 50000"/>
              <a:gd name="adj2"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 name="Google Shape;11;p2"/>
          <p:cNvPicPr preferRelativeResize="0"/>
          <p:nvPr/>
        </p:nvPicPr>
        <p:blipFill rotWithShape="1">
          <a:blip r:embed="rId2">
            <a:alphaModFix/>
          </a:blip>
          <a:srcRect/>
          <a:stretch/>
        </p:blipFill>
        <p:spPr>
          <a:xfrm>
            <a:off x="0" y="0"/>
            <a:ext cx="9144000" cy="5143500"/>
          </a:xfrm>
          <a:prstGeom prst="rect">
            <a:avLst/>
          </a:prstGeom>
          <a:noFill/>
          <a:ln>
            <a:noFill/>
          </a:ln>
        </p:spPr>
      </p:pic>
      <p:sp>
        <p:nvSpPr>
          <p:cNvPr id="12" name="Google Shape;12;p2"/>
          <p:cNvSpPr txBox="1">
            <a:spLocks noGrp="1"/>
          </p:cNvSpPr>
          <p:nvPr>
            <p:ph type="ctrTitle"/>
          </p:nvPr>
        </p:nvSpPr>
        <p:spPr>
          <a:xfrm>
            <a:off x="4207975" y="1510600"/>
            <a:ext cx="4047900" cy="2122200"/>
          </a:xfrm>
          <a:prstGeom prst="rect">
            <a:avLst/>
          </a:prstGeom>
        </p:spPr>
        <p:txBody>
          <a:bodyPr spcFirstLastPara="1" wrap="square" lIns="0" tIns="0" rIns="0" bIns="0" anchor="ctr"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2"/>
        <p:cNvGrpSpPr/>
        <p:nvPr/>
      </p:nvGrpSpPr>
      <p:grpSpPr>
        <a:xfrm>
          <a:off x="0" y="0"/>
          <a:ext cx="0" cy="0"/>
          <a:chOff x="0" y="0"/>
          <a:chExt cx="0" cy="0"/>
        </a:xfrm>
      </p:grpSpPr>
      <p:sp>
        <p:nvSpPr>
          <p:cNvPr id="33" name="Google Shape;33;p6"/>
          <p:cNvSpPr/>
          <p:nvPr/>
        </p:nvSpPr>
        <p:spPr>
          <a:xfrm rot="5400000">
            <a:off x="163900" y="578775"/>
            <a:ext cx="633300" cy="960900"/>
          </a:xfrm>
          <a:prstGeom prst="round2SameRect">
            <a:avLst>
              <a:gd name="adj1" fmla="val 50000"/>
              <a:gd name="adj2"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4" name="Google Shape;34;p6"/>
          <p:cNvPicPr preferRelativeResize="0"/>
          <p:nvPr/>
        </p:nvPicPr>
        <p:blipFill rotWithShape="1">
          <a:blip r:embed="rId2">
            <a:alphaModFix/>
          </a:blip>
          <a:srcRect/>
          <a:stretch/>
        </p:blipFill>
        <p:spPr>
          <a:xfrm>
            <a:off x="0" y="0"/>
            <a:ext cx="9144000" cy="5143500"/>
          </a:xfrm>
          <a:prstGeom prst="rect">
            <a:avLst/>
          </a:prstGeom>
          <a:noFill/>
          <a:ln>
            <a:noFill/>
          </a:ln>
        </p:spPr>
      </p:pic>
      <p:sp>
        <p:nvSpPr>
          <p:cNvPr id="35" name="Google Shape;35;p6"/>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6" name="Google Shape;36;p6"/>
          <p:cNvSpPr txBox="1">
            <a:spLocks noGrp="1"/>
          </p:cNvSpPr>
          <p:nvPr>
            <p:ph type="body" idx="1"/>
          </p:nvPr>
        </p:nvSpPr>
        <p:spPr>
          <a:xfrm>
            <a:off x="1044350" y="1468375"/>
            <a:ext cx="3367500" cy="28998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800"/>
              </a:spcBef>
              <a:spcAft>
                <a:spcPts val="0"/>
              </a:spcAft>
              <a:buSzPts val="2000"/>
              <a:buChar char="○"/>
              <a:defRPr sz="2000"/>
            </a:lvl2pPr>
            <a:lvl3pPr marL="1371600" lvl="2" indent="-355600" rtl="0">
              <a:spcBef>
                <a:spcPts val="800"/>
              </a:spcBef>
              <a:spcAft>
                <a:spcPts val="0"/>
              </a:spcAft>
              <a:buSzPts val="2000"/>
              <a:buChar char="■"/>
              <a:defRPr sz="2000"/>
            </a:lvl3pPr>
            <a:lvl4pPr marL="1828800" lvl="3" indent="-355600" rtl="0">
              <a:spcBef>
                <a:spcPts val="800"/>
              </a:spcBef>
              <a:spcAft>
                <a:spcPts val="0"/>
              </a:spcAft>
              <a:buSzPts val="2000"/>
              <a:buChar char="●"/>
              <a:defRPr sz="2000"/>
            </a:lvl4pPr>
            <a:lvl5pPr marL="2286000" lvl="4" indent="-355600" rtl="0">
              <a:spcBef>
                <a:spcPts val="800"/>
              </a:spcBef>
              <a:spcAft>
                <a:spcPts val="0"/>
              </a:spcAft>
              <a:buSzPts val="2000"/>
              <a:buChar char="○"/>
              <a:defRPr sz="2000"/>
            </a:lvl5pPr>
            <a:lvl6pPr marL="2743200" lvl="5" indent="-355600" rtl="0">
              <a:spcBef>
                <a:spcPts val="800"/>
              </a:spcBef>
              <a:spcAft>
                <a:spcPts val="0"/>
              </a:spcAft>
              <a:buSzPts val="2000"/>
              <a:buChar char="■"/>
              <a:defRPr sz="2000"/>
            </a:lvl6pPr>
            <a:lvl7pPr marL="3200400" lvl="6" indent="-355600" rtl="0">
              <a:spcBef>
                <a:spcPts val="800"/>
              </a:spcBef>
              <a:spcAft>
                <a:spcPts val="0"/>
              </a:spcAft>
              <a:buSzPts val="2000"/>
              <a:buChar char="●"/>
              <a:defRPr sz="2000"/>
            </a:lvl7pPr>
            <a:lvl8pPr marL="3657600" lvl="7" indent="-355600" rtl="0">
              <a:spcBef>
                <a:spcPts val="800"/>
              </a:spcBef>
              <a:spcAft>
                <a:spcPts val="0"/>
              </a:spcAft>
              <a:buSzPts val="2000"/>
              <a:buChar char="○"/>
              <a:defRPr sz="2000"/>
            </a:lvl8pPr>
            <a:lvl9pPr marL="4114800" lvl="8" indent="-355600" rtl="0">
              <a:spcBef>
                <a:spcPts val="800"/>
              </a:spcBef>
              <a:spcAft>
                <a:spcPts val="800"/>
              </a:spcAft>
              <a:buSzPts val="2000"/>
              <a:buChar char="■"/>
              <a:defRPr sz="2000"/>
            </a:lvl9pPr>
          </a:lstStyle>
          <a:p>
            <a:endParaRPr/>
          </a:p>
        </p:txBody>
      </p:sp>
      <p:sp>
        <p:nvSpPr>
          <p:cNvPr id="37" name="Google Shape;37;p6"/>
          <p:cNvSpPr txBox="1">
            <a:spLocks noGrp="1"/>
          </p:cNvSpPr>
          <p:nvPr>
            <p:ph type="body" idx="2"/>
          </p:nvPr>
        </p:nvSpPr>
        <p:spPr>
          <a:xfrm>
            <a:off x="4884415" y="1468375"/>
            <a:ext cx="3367500" cy="28998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800"/>
              </a:spcBef>
              <a:spcAft>
                <a:spcPts val="0"/>
              </a:spcAft>
              <a:buSzPts val="2000"/>
              <a:buChar char="○"/>
              <a:defRPr sz="2000"/>
            </a:lvl2pPr>
            <a:lvl3pPr marL="1371600" lvl="2" indent="-355600" rtl="0">
              <a:spcBef>
                <a:spcPts val="800"/>
              </a:spcBef>
              <a:spcAft>
                <a:spcPts val="0"/>
              </a:spcAft>
              <a:buSzPts val="2000"/>
              <a:buChar char="■"/>
              <a:defRPr sz="2000"/>
            </a:lvl3pPr>
            <a:lvl4pPr marL="1828800" lvl="3" indent="-355600" rtl="0">
              <a:spcBef>
                <a:spcPts val="800"/>
              </a:spcBef>
              <a:spcAft>
                <a:spcPts val="0"/>
              </a:spcAft>
              <a:buSzPts val="2000"/>
              <a:buChar char="●"/>
              <a:defRPr sz="2000"/>
            </a:lvl4pPr>
            <a:lvl5pPr marL="2286000" lvl="4" indent="-355600" rtl="0">
              <a:spcBef>
                <a:spcPts val="800"/>
              </a:spcBef>
              <a:spcAft>
                <a:spcPts val="0"/>
              </a:spcAft>
              <a:buSzPts val="2000"/>
              <a:buChar char="○"/>
              <a:defRPr sz="2000"/>
            </a:lvl5pPr>
            <a:lvl6pPr marL="2743200" lvl="5" indent="-355600" rtl="0">
              <a:spcBef>
                <a:spcPts val="800"/>
              </a:spcBef>
              <a:spcAft>
                <a:spcPts val="0"/>
              </a:spcAft>
              <a:buSzPts val="2000"/>
              <a:buChar char="■"/>
              <a:defRPr sz="2000"/>
            </a:lvl6pPr>
            <a:lvl7pPr marL="3200400" lvl="6" indent="-355600" rtl="0">
              <a:spcBef>
                <a:spcPts val="800"/>
              </a:spcBef>
              <a:spcAft>
                <a:spcPts val="0"/>
              </a:spcAft>
              <a:buSzPts val="2000"/>
              <a:buChar char="●"/>
              <a:defRPr sz="2000"/>
            </a:lvl7pPr>
            <a:lvl8pPr marL="3657600" lvl="7" indent="-355600" rtl="0">
              <a:spcBef>
                <a:spcPts val="800"/>
              </a:spcBef>
              <a:spcAft>
                <a:spcPts val="0"/>
              </a:spcAft>
              <a:buSzPts val="2000"/>
              <a:buChar char="○"/>
              <a:defRPr sz="2000"/>
            </a:lvl8pPr>
            <a:lvl9pPr marL="4114800" lvl="8" indent="-355600" rtl="0">
              <a:spcBef>
                <a:spcPts val="800"/>
              </a:spcBef>
              <a:spcAft>
                <a:spcPts val="800"/>
              </a:spcAft>
              <a:buSzPts val="2000"/>
              <a:buChar char="■"/>
              <a:defRPr sz="2000"/>
            </a:lvl9pPr>
          </a:lstStyle>
          <a:p>
            <a:endParaRPr/>
          </a:p>
        </p:txBody>
      </p:sp>
      <p:sp>
        <p:nvSpPr>
          <p:cNvPr id="38" name="Google Shape;38;p6"/>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44475" y="742575"/>
            <a:ext cx="7207500" cy="6333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1pPr>
            <a:lvl2pPr lvl="1"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2pPr>
            <a:lvl3pPr lvl="2"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3pPr>
            <a:lvl4pPr lvl="3"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4pPr>
            <a:lvl5pPr lvl="4"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5pPr>
            <a:lvl6pPr lvl="5"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6pPr>
            <a:lvl7pPr lvl="6"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7pPr>
            <a:lvl8pPr lvl="7"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8pPr>
            <a:lvl9pPr lvl="8" rtl="0">
              <a:lnSpc>
                <a:spcPct val="90000"/>
              </a:lnSpc>
              <a:spcBef>
                <a:spcPts val="0"/>
              </a:spcBef>
              <a:spcAft>
                <a:spcPts val="0"/>
              </a:spcAft>
              <a:buClr>
                <a:schemeClr val="accent4"/>
              </a:buClr>
              <a:buSzPts val="3200"/>
              <a:buFont typeface="Red Hat Display"/>
              <a:buNone/>
              <a:defRPr sz="3200" b="1">
                <a:solidFill>
                  <a:schemeClr val="accent4"/>
                </a:solidFill>
                <a:latin typeface="Red Hat Display"/>
                <a:ea typeface="Red Hat Display"/>
                <a:cs typeface="Red Hat Display"/>
                <a:sym typeface="Red Hat Display"/>
              </a:defRPr>
            </a:lvl9pPr>
          </a:lstStyle>
          <a:p>
            <a:endParaRPr/>
          </a:p>
        </p:txBody>
      </p:sp>
      <p:sp>
        <p:nvSpPr>
          <p:cNvPr id="7" name="Google Shape;7;p1"/>
          <p:cNvSpPr txBox="1">
            <a:spLocks noGrp="1"/>
          </p:cNvSpPr>
          <p:nvPr>
            <p:ph type="body" idx="1"/>
          </p:nvPr>
        </p:nvSpPr>
        <p:spPr>
          <a:xfrm>
            <a:off x="1044475" y="1468375"/>
            <a:ext cx="7207500" cy="27576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0"/>
              </a:spcBef>
              <a:spcAft>
                <a:spcPts val="0"/>
              </a:spcAft>
              <a:buClr>
                <a:schemeClr val="accent1"/>
              </a:buClr>
              <a:buSzPts val="2400"/>
              <a:buFont typeface="Red Hat Text"/>
              <a:buChar char="●"/>
              <a:defRPr sz="2400">
                <a:solidFill>
                  <a:schemeClr val="dk1"/>
                </a:solidFill>
                <a:latin typeface="Red Hat Text"/>
                <a:ea typeface="Red Hat Text"/>
                <a:cs typeface="Red Hat Text"/>
                <a:sym typeface="Red Hat Text"/>
              </a:defRPr>
            </a:lvl1pPr>
            <a:lvl2pPr marL="914400" lvl="1" indent="-381000" rtl="0">
              <a:lnSpc>
                <a:spcPct val="115000"/>
              </a:lnSpc>
              <a:spcBef>
                <a:spcPts val="800"/>
              </a:spcBef>
              <a:spcAft>
                <a:spcPts val="0"/>
              </a:spcAft>
              <a:buClr>
                <a:schemeClr val="accent1"/>
              </a:buClr>
              <a:buSzPts val="2400"/>
              <a:buFont typeface="Red Hat Text"/>
              <a:buChar char="○"/>
              <a:defRPr sz="2400">
                <a:solidFill>
                  <a:schemeClr val="dk1"/>
                </a:solidFill>
                <a:latin typeface="Red Hat Text"/>
                <a:ea typeface="Red Hat Text"/>
                <a:cs typeface="Red Hat Text"/>
                <a:sym typeface="Red Hat Text"/>
              </a:defRPr>
            </a:lvl2pPr>
            <a:lvl3pPr marL="1371600" lvl="2" indent="-381000" rtl="0">
              <a:lnSpc>
                <a:spcPct val="115000"/>
              </a:lnSpc>
              <a:spcBef>
                <a:spcPts val="800"/>
              </a:spcBef>
              <a:spcAft>
                <a:spcPts val="0"/>
              </a:spcAft>
              <a:buClr>
                <a:schemeClr val="accent1"/>
              </a:buClr>
              <a:buSzPts val="2400"/>
              <a:buFont typeface="Red Hat Text"/>
              <a:buChar char="■"/>
              <a:defRPr sz="2400">
                <a:solidFill>
                  <a:schemeClr val="dk1"/>
                </a:solidFill>
                <a:latin typeface="Red Hat Text"/>
                <a:ea typeface="Red Hat Text"/>
                <a:cs typeface="Red Hat Text"/>
                <a:sym typeface="Red Hat Text"/>
              </a:defRPr>
            </a:lvl3pPr>
            <a:lvl4pPr marL="1828800" lvl="3" indent="-381000" rtl="0">
              <a:lnSpc>
                <a:spcPct val="115000"/>
              </a:lnSpc>
              <a:spcBef>
                <a:spcPts val="8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4pPr>
            <a:lvl5pPr marL="2286000" lvl="4" indent="-381000" rtl="0">
              <a:lnSpc>
                <a:spcPct val="115000"/>
              </a:lnSpc>
              <a:spcBef>
                <a:spcPts val="8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5pPr>
            <a:lvl6pPr marL="2743200" lvl="5" indent="-381000" rtl="0">
              <a:lnSpc>
                <a:spcPct val="115000"/>
              </a:lnSpc>
              <a:spcBef>
                <a:spcPts val="8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6pPr>
            <a:lvl7pPr marL="3200400" lvl="6" indent="-381000" rtl="0">
              <a:lnSpc>
                <a:spcPct val="115000"/>
              </a:lnSpc>
              <a:spcBef>
                <a:spcPts val="8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7pPr>
            <a:lvl8pPr marL="3657600" lvl="7" indent="-381000" rtl="0">
              <a:lnSpc>
                <a:spcPct val="115000"/>
              </a:lnSpc>
              <a:spcBef>
                <a:spcPts val="8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8pPr>
            <a:lvl9pPr marL="4114800" lvl="8" indent="-381000" rtl="0">
              <a:lnSpc>
                <a:spcPct val="115000"/>
              </a:lnSpc>
              <a:spcBef>
                <a:spcPts val="800"/>
              </a:spcBef>
              <a:spcAft>
                <a:spcPts val="800"/>
              </a:spcAft>
              <a:buClr>
                <a:schemeClr val="dk1"/>
              </a:buClr>
              <a:buSzPts val="2400"/>
              <a:buFont typeface="Red Hat Text"/>
              <a:buChar char="■"/>
              <a:defRPr sz="2400">
                <a:solidFill>
                  <a:schemeClr val="dk1"/>
                </a:solidFill>
                <a:latin typeface="Red Hat Text"/>
                <a:ea typeface="Red Hat Text"/>
                <a:cs typeface="Red Hat Text"/>
                <a:sym typeface="Red Hat Text"/>
              </a:defRPr>
            </a:lvl9pPr>
          </a:lstStyle>
          <a:p>
            <a:endParaRPr/>
          </a:p>
        </p:txBody>
      </p:sp>
      <p:sp>
        <p:nvSpPr>
          <p:cNvPr id="8" name="Google Shape;8;p1"/>
          <p:cNvSpPr txBox="1">
            <a:spLocks noGrp="1"/>
          </p:cNvSpPr>
          <p:nvPr>
            <p:ph type="sldNum" idx="12"/>
          </p:nvPr>
        </p:nvSpPr>
        <p:spPr>
          <a:xfrm>
            <a:off x="8619825" y="4630250"/>
            <a:ext cx="524100" cy="513300"/>
          </a:xfrm>
          <a:prstGeom prst="rect">
            <a:avLst/>
          </a:prstGeom>
          <a:noFill/>
          <a:ln>
            <a:noFill/>
          </a:ln>
        </p:spPr>
        <p:txBody>
          <a:bodyPr spcFirstLastPara="1" wrap="square" lIns="0" tIns="0" rIns="0" bIns="0" anchor="ctr" anchorCtr="0">
            <a:noAutofit/>
          </a:bodyPr>
          <a:lstStyle>
            <a:lvl1pPr lvl="0" algn="ctr" rtl="0">
              <a:buNone/>
              <a:defRPr sz="1300" b="1">
                <a:solidFill>
                  <a:schemeClr val="dk2"/>
                </a:solidFill>
                <a:latin typeface="Red Hat Display"/>
                <a:ea typeface="Red Hat Display"/>
                <a:cs typeface="Red Hat Display"/>
                <a:sym typeface="Red Hat Display"/>
              </a:defRPr>
            </a:lvl1pPr>
            <a:lvl2pPr lvl="1" algn="ctr" rtl="0">
              <a:buNone/>
              <a:defRPr sz="1300" b="1">
                <a:solidFill>
                  <a:schemeClr val="dk2"/>
                </a:solidFill>
                <a:latin typeface="Red Hat Display"/>
                <a:ea typeface="Red Hat Display"/>
                <a:cs typeface="Red Hat Display"/>
                <a:sym typeface="Red Hat Display"/>
              </a:defRPr>
            </a:lvl2pPr>
            <a:lvl3pPr lvl="2" algn="ctr" rtl="0">
              <a:buNone/>
              <a:defRPr sz="1300" b="1">
                <a:solidFill>
                  <a:schemeClr val="dk2"/>
                </a:solidFill>
                <a:latin typeface="Red Hat Display"/>
                <a:ea typeface="Red Hat Display"/>
                <a:cs typeface="Red Hat Display"/>
                <a:sym typeface="Red Hat Display"/>
              </a:defRPr>
            </a:lvl3pPr>
            <a:lvl4pPr lvl="3" algn="ctr" rtl="0">
              <a:buNone/>
              <a:defRPr sz="1300" b="1">
                <a:solidFill>
                  <a:schemeClr val="dk2"/>
                </a:solidFill>
                <a:latin typeface="Red Hat Display"/>
                <a:ea typeface="Red Hat Display"/>
                <a:cs typeface="Red Hat Display"/>
                <a:sym typeface="Red Hat Display"/>
              </a:defRPr>
            </a:lvl4pPr>
            <a:lvl5pPr lvl="4" algn="ctr" rtl="0">
              <a:buNone/>
              <a:defRPr sz="1300" b="1">
                <a:solidFill>
                  <a:schemeClr val="dk2"/>
                </a:solidFill>
                <a:latin typeface="Red Hat Display"/>
                <a:ea typeface="Red Hat Display"/>
                <a:cs typeface="Red Hat Display"/>
                <a:sym typeface="Red Hat Display"/>
              </a:defRPr>
            </a:lvl5pPr>
            <a:lvl6pPr lvl="5" algn="ctr" rtl="0">
              <a:buNone/>
              <a:defRPr sz="1300" b="1">
                <a:solidFill>
                  <a:schemeClr val="dk2"/>
                </a:solidFill>
                <a:latin typeface="Red Hat Display"/>
                <a:ea typeface="Red Hat Display"/>
                <a:cs typeface="Red Hat Display"/>
                <a:sym typeface="Red Hat Display"/>
              </a:defRPr>
            </a:lvl6pPr>
            <a:lvl7pPr lvl="6" algn="ctr" rtl="0">
              <a:buNone/>
              <a:defRPr sz="1300" b="1">
                <a:solidFill>
                  <a:schemeClr val="dk2"/>
                </a:solidFill>
                <a:latin typeface="Red Hat Display"/>
                <a:ea typeface="Red Hat Display"/>
                <a:cs typeface="Red Hat Display"/>
                <a:sym typeface="Red Hat Display"/>
              </a:defRPr>
            </a:lvl7pPr>
            <a:lvl8pPr lvl="7" algn="ctr" rtl="0">
              <a:buNone/>
              <a:defRPr sz="1300" b="1">
                <a:solidFill>
                  <a:schemeClr val="dk2"/>
                </a:solidFill>
                <a:latin typeface="Red Hat Display"/>
                <a:ea typeface="Red Hat Display"/>
                <a:cs typeface="Red Hat Display"/>
                <a:sym typeface="Red Hat Display"/>
              </a:defRPr>
            </a:lvl8pPr>
            <a:lvl9pPr lvl="8" algn="ctr" rtl="0">
              <a:buNone/>
              <a:defRPr sz="1300" b="1">
                <a:solidFill>
                  <a:schemeClr val="dk2"/>
                </a:solidFill>
                <a:latin typeface="Red Hat Display"/>
                <a:ea typeface="Red Hat Display"/>
                <a:cs typeface="Red Hat Display"/>
                <a:sym typeface="Red Hat Display"/>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2"/>
          <p:cNvSpPr txBox="1">
            <a:spLocks noGrp="1"/>
          </p:cNvSpPr>
          <p:nvPr>
            <p:ph type="ctrTitle"/>
          </p:nvPr>
        </p:nvSpPr>
        <p:spPr>
          <a:xfrm>
            <a:off x="972156" y="1510650"/>
            <a:ext cx="2895756" cy="21222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Jeremiah</a:t>
            </a:r>
            <a:endParaRPr dirty="0"/>
          </a:p>
        </p:txBody>
      </p:sp>
      <p:sp>
        <p:nvSpPr>
          <p:cNvPr id="11" name="Google Shape;69;p12">
            <a:extLst>
              <a:ext uri="{FF2B5EF4-FFF2-40B4-BE49-F238E27FC236}">
                <a16:creationId xmlns:a16="http://schemas.microsoft.com/office/drawing/2014/main" id="{317A0244-54CE-5847-8FB3-062CD3879D15}"/>
              </a:ext>
            </a:extLst>
          </p:cNvPr>
          <p:cNvSpPr txBox="1">
            <a:spLocks/>
          </p:cNvSpPr>
          <p:nvPr/>
        </p:nvSpPr>
        <p:spPr>
          <a:xfrm>
            <a:off x="4004916" y="1876410"/>
            <a:ext cx="4608732" cy="21222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1pPr>
            <a:lvl2pPr marR="0" lvl="1"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2pPr>
            <a:lvl3pPr marR="0" lvl="2"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3pPr>
            <a:lvl4pPr marR="0" lvl="3"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4pPr>
            <a:lvl5pPr marR="0" lvl="4"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5pPr>
            <a:lvl6pPr marR="0" lvl="5"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6pPr>
            <a:lvl7pPr marR="0" lvl="6"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7pPr>
            <a:lvl8pPr marR="0" lvl="7"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8pPr>
            <a:lvl9pPr marR="0" lvl="8" algn="l" rtl="0">
              <a:lnSpc>
                <a:spcPct val="90000"/>
              </a:lnSpc>
              <a:spcBef>
                <a:spcPts val="0"/>
              </a:spcBef>
              <a:spcAft>
                <a:spcPts val="0"/>
              </a:spcAft>
              <a:buClr>
                <a:schemeClr val="lt1"/>
              </a:buClr>
              <a:buSzPts val="4800"/>
              <a:buFont typeface="Red Hat Display"/>
              <a:buNone/>
              <a:defRPr sz="4800" b="1" i="0" u="none" strike="noStrike" cap="none">
                <a:solidFill>
                  <a:schemeClr val="lt1"/>
                </a:solidFill>
                <a:latin typeface="Red Hat Display"/>
                <a:ea typeface="Red Hat Display"/>
                <a:cs typeface="Red Hat Display"/>
                <a:sym typeface="Red Hat Display"/>
              </a:defRPr>
            </a:lvl9pPr>
          </a:lstStyle>
          <a:p>
            <a:r>
              <a:rPr lang="en-US" dirty="0"/>
              <a:t>Week 2</a:t>
            </a:r>
          </a:p>
          <a:p>
            <a:r>
              <a:rPr lang="en-US" dirty="0"/>
              <a:t>Chapters 8-16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9:12-16</a:t>
            </a:r>
            <a:endParaRPr sz="2400" dirty="0"/>
          </a:p>
        </p:txBody>
      </p:sp>
      <p:sp>
        <p:nvSpPr>
          <p:cNvPr id="84" name="Google Shape;84;p13"/>
          <p:cNvSpPr txBox="1">
            <a:spLocks noGrp="1"/>
          </p:cNvSpPr>
          <p:nvPr>
            <p:ph type="body" idx="1"/>
          </p:nvPr>
        </p:nvSpPr>
        <p:spPr>
          <a:xfrm>
            <a:off x="892025" y="1644772"/>
            <a:ext cx="7727800" cy="3039617"/>
          </a:xfrm>
          <a:prstGeom prst="rect">
            <a:avLst/>
          </a:prstGeom>
        </p:spPr>
        <p:txBody>
          <a:bodyPr spcFirstLastPara="1" wrap="square" lIns="0" tIns="0" rIns="0" bIns="0" anchor="t" anchorCtr="0">
            <a:noAutofit/>
          </a:bodyPr>
          <a:lstStyle/>
          <a:p>
            <a:pPr marL="0" indent="0" algn="ctr">
              <a:buClr>
                <a:schemeClr val="dk1"/>
              </a:buClr>
              <a:buSzPts val="1100"/>
              <a:buNone/>
            </a:pPr>
            <a:r>
              <a:rPr lang="en-US" sz="1600" dirty="0"/>
              <a:t>In the chat: where have you seen sin scatter people?</a:t>
            </a:r>
          </a:p>
          <a:p>
            <a:pPr marL="742950" lvl="1" indent="-285750">
              <a:buClr>
                <a:schemeClr val="dk1"/>
              </a:buClr>
              <a:buSzPts val="1100"/>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013114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9:23-26</a:t>
            </a:r>
            <a:endParaRPr sz="2400" dirty="0"/>
          </a:p>
        </p:txBody>
      </p:sp>
      <p:sp>
        <p:nvSpPr>
          <p:cNvPr id="84" name="Google Shape;84;p13"/>
          <p:cNvSpPr txBox="1">
            <a:spLocks noGrp="1"/>
          </p:cNvSpPr>
          <p:nvPr>
            <p:ph type="body" idx="1"/>
          </p:nvPr>
        </p:nvSpPr>
        <p:spPr>
          <a:xfrm>
            <a:off x="892025" y="1196716"/>
            <a:ext cx="7527665" cy="3433534"/>
          </a:xfrm>
          <a:prstGeom prst="rect">
            <a:avLst/>
          </a:prstGeom>
        </p:spPr>
        <p:txBody>
          <a:bodyPr spcFirstLastPara="1" wrap="square" lIns="0" tIns="0" rIns="0" bIns="0" anchor="t" anchorCtr="0">
            <a:noAutofit/>
          </a:bodyPr>
          <a:lstStyle/>
          <a:p>
            <a:pPr marL="285750" indent="-285750">
              <a:buClr>
                <a:schemeClr val="dk1"/>
              </a:buClr>
              <a:buSzPts val="1100"/>
            </a:pPr>
            <a:r>
              <a:rPr lang="en-US" sz="1600" dirty="0"/>
              <a:t>The circumcised vs. the uncircumcised</a:t>
            </a:r>
          </a:p>
          <a:p>
            <a:pPr marL="742950" lvl="1" indent="-285750">
              <a:buClr>
                <a:schemeClr val="dk1"/>
              </a:buClr>
              <a:buSzPts val="1100"/>
            </a:pPr>
            <a:r>
              <a:rPr lang="en-US" sz="1600" dirty="0"/>
              <a:t>All the men of Israel were to be circumcised (see Genesis 17). That was the </a:t>
            </a:r>
            <a:r>
              <a:rPr lang="en-US" sz="1600" b="1" dirty="0"/>
              <a:t>sign of the covenant.</a:t>
            </a:r>
            <a:endParaRPr lang="en-US" sz="1600" dirty="0"/>
          </a:p>
          <a:p>
            <a:pPr marL="742950" lvl="1" indent="-285750">
              <a:buClr>
                <a:schemeClr val="dk1"/>
              </a:buClr>
              <a:buSzPts val="1100"/>
            </a:pPr>
            <a:r>
              <a:rPr lang="en-US" sz="1600" dirty="0"/>
              <a:t>The nations around Israel were “circumcised” in that they had signs of a covenant</a:t>
            </a:r>
            <a:r>
              <a:rPr lang="en-US" sz="1600" b="1" dirty="0"/>
              <a:t> </a:t>
            </a:r>
            <a:r>
              <a:rPr lang="en-US" sz="1600" dirty="0"/>
              <a:t>between them and their gods.</a:t>
            </a:r>
          </a:p>
          <a:p>
            <a:pPr marL="742950" lvl="1" indent="-285750">
              <a:buClr>
                <a:schemeClr val="dk1"/>
              </a:buClr>
              <a:buSzPts val="1100"/>
            </a:pPr>
            <a:r>
              <a:rPr lang="en-US" sz="1600" dirty="0"/>
              <a:t>Circumcision is a metaphor for all of religion– what a person is supposed to do with their life because of their faith in a god.</a:t>
            </a:r>
          </a:p>
          <a:p>
            <a:pPr marL="742950" lvl="1" indent="-285750">
              <a:buClr>
                <a:schemeClr val="dk1"/>
              </a:buClr>
              <a:buSzPts val="1100"/>
            </a:pPr>
            <a:r>
              <a:rPr lang="en-US" sz="1600" dirty="0"/>
              <a:t>But here Jeremiah says: </a:t>
            </a:r>
            <a:r>
              <a:rPr lang="en-US" sz="1600" b="1" dirty="0"/>
              <a:t>everyone is uncircumcised in the heart. Including Israel.</a:t>
            </a:r>
          </a:p>
          <a:p>
            <a:pPr marL="742950" lvl="1" indent="-285750">
              <a:buClr>
                <a:schemeClr val="dk1"/>
              </a:buClr>
              <a:buSzPts val="1100"/>
            </a:pPr>
            <a:r>
              <a:rPr lang="en-US" sz="1600" dirty="0"/>
              <a:t>No one in Israel is doing religion because of a pure heart.</a:t>
            </a:r>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642122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9:23-26</a:t>
            </a:r>
            <a:endParaRPr sz="2400" dirty="0"/>
          </a:p>
        </p:txBody>
      </p:sp>
      <p:sp>
        <p:nvSpPr>
          <p:cNvPr id="84" name="Google Shape;84;p13"/>
          <p:cNvSpPr txBox="1">
            <a:spLocks noGrp="1"/>
          </p:cNvSpPr>
          <p:nvPr>
            <p:ph type="body" idx="1"/>
          </p:nvPr>
        </p:nvSpPr>
        <p:spPr>
          <a:xfrm>
            <a:off x="892025" y="1196716"/>
            <a:ext cx="7527665" cy="3433534"/>
          </a:xfrm>
          <a:prstGeom prst="rect">
            <a:avLst/>
          </a:prstGeom>
        </p:spPr>
        <p:txBody>
          <a:bodyPr spcFirstLastPara="1" wrap="square" lIns="0" tIns="0" rIns="0" bIns="0" anchor="t" anchorCtr="0">
            <a:noAutofit/>
          </a:bodyPr>
          <a:lstStyle/>
          <a:p>
            <a:pPr marL="285750" indent="-285750">
              <a:buClr>
                <a:schemeClr val="dk1"/>
              </a:buClr>
              <a:buSzPts val="1100"/>
            </a:pPr>
            <a:r>
              <a:rPr lang="en-US" sz="1600" dirty="0"/>
              <a:t>Paul believed that the ”circumcision of the heart” had come in Jesus.</a:t>
            </a:r>
          </a:p>
          <a:p>
            <a:pPr marL="285750" indent="-285750">
              <a:buClr>
                <a:schemeClr val="dk1"/>
              </a:buClr>
              <a:buSzPts val="1100"/>
            </a:pPr>
            <a:endParaRPr lang="en-US" sz="1600" dirty="0"/>
          </a:p>
          <a:p>
            <a:pPr marL="285750" indent="-285750">
              <a:buClr>
                <a:schemeClr val="dk1"/>
              </a:buClr>
              <a:buSzPts val="1100"/>
            </a:pPr>
            <a:r>
              <a:rPr lang="en-US" sz="1600" dirty="0"/>
              <a:t>For a person is not a Jew who is one outwardly, nor is true circumcision something external and physical. Rather, a person is a Jew who is one inwardly, and real circumcision is a matter of the heart—it is spiritual and not literal. Such a person receives praise not from others but from God. (Romans 2:28-29).</a:t>
            </a:r>
          </a:p>
          <a:p>
            <a:pPr marL="285750" indent="-285750">
              <a:buClr>
                <a:schemeClr val="dk1"/>
              </a:buClr>
              <a:buSzPts val="1100"/>
            </a:pPr>
            <a:endParaRPr lang="en-US" sz="1600" dirty="0"/>
          </a:p>
          <a:p>
            <a:pPr marL="285750" indent="-285750">
              <a:buClr>
                <a:schemeClr val="dk1"/>
              </a:buClr>
              <a:buSzPts val="1100"/>
            </a:pPr>
            <a:r>
              <a:rPr lang="en-US" sz="1600" dirty="0"/>
              <a:t>The difference between inward and outward circumcision is the difference between </a:t>
            </a:r>
            <a:r>
              <a:rPr lang="en-US" sz="1600" b="1" dirty="0"/>
              <a:t>religion for religion’s sake</a:t>
            </a:r>
            <a:r>
              <a:rPr lang="en-US" sz="1600" dirty="0"/>
              <a:t> and </a:t>
            </a:r>
            <a:r>
              <a:rPr lang="en-US" sz="1600" b="1" dirty="0"/>
              <a:t>religion because of a relationship’s sake.</a:t>
            </a:r>
            <a:endParaRPr lang="en-US" sz="1600" dirty="0"/>
          </a:p>
          <a:p>
            <a:pPr marL="285750" indent="-285750">
              <a:buClr>
                <a:schemeClr val="dk1"/>
              </a:buClr>
              <a:buSzPts val="1100"/>
            </a:pPr>
            <a:endParaRPr lang="en-US" sz="1600" dirty="0"/>
          </a:p>
          <a:p>
            <a:pPr marL="285750" indent="-285750">
              <a:buClr>
                <a:schemeClr val="dk1"/>
              </a:buClr>
              <a:buSzPts val="1100"/>
            </a:pPr>
            <a:r>
              <a:rPr lang="en-US" sz="1600" dirty="0"/>
              <a:t>In the chat: Why is this distinction important?</a:t>
            </a:r>
          </a:p>
          <a:p>
            <a:pPr marL="742950" lvl="1" indent="-285750">
              <a:buClr>
                <a:schemeClr val="dk1"/>
              </a:buClr>
              <a:buSzPts val="1100"/>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1933323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11:18-23</a:t>
            </a:r>
            <a:endParaRPr sz="2400" dirty="0"/>
          </a:p>
        </p:txBody>
      </p:sp>
      <p:sp>
        <p:nvSpPr>
          <p:cNvPr id="84" name="Google Shape;84;p13"/>
          <p:cNvSpPr txBox="1">
            <a:spLocks noGrp="1"/>
          </p:cNvSpPr>
          <p:nvPr>
            <p:ph type="body" idx="1"/>
          </p:nvPr>
        </p:nvSpPr>
        <p:spPr>
          <a:xfrm>
            <a:off x="892025" y="1196716"/>
            <a:ext cx="7527665" cy="3433534"/>
          </a:xfrm>
          <a:prstGeom prst="rect">
            <a:avLst/>
          </a:prstGeom>
        </p:spPr>
        <p:txBody>
          <a:bodyPr spcFirstLastPara="1" wrap="square" lIns="0" tIns="0" rIns="0" bIns="0" anchor="t" anchorCtr="0">
            <a:noAutofit/>
          </a:bodyPr>
          <a:lstStyle/>
          <a:p>
            <a:pPr marL="285750" indent="-285750">
              <a:buClr>
                <a:schemeClr val="dk1"/>
              </a:buClr>
              <a:buSzPts val="1100"/>
            </a:pPr>
            <a:endParaRPr lang="en-US" sz="1600" dirty="0"/>
          </a:p>
          <a:p>
            <a:pPr marL="285750" indent="-285750">
              <a:buClr>
                <a:schemeClr val="dk1"/>
              </a:buClr>
              <a:buSzPts val="1100"/>
            </a:pPr>
            <a:r>
              <a:rPr lang="en-US" sz="1600" dirty="0"/>
              <a:t>The people of Anatoth (Jeremiah’s hometown) threaten him.</a:t>
            </a:r>
          </a:p>
          <a:p>
            <a:pPr marL="742950" lvl="1" indent="-285750">
              <a:buClr>
                <a:schemeClr val="dk1"/>
              </a:buClr>
              <a:buSzPts val="1100"/>
            </a:pPr>
            <a:r>
              <a:rPr lang="en-US" sz="1600" dirty="0"/>
              <a:t>They want him to stop preaching bad news.</a:t>
            </a:r>
          </a:p>
          <a:p>
            <a:pPr marL="742950" lvl="1" indent="-285750">
              <a:buClr>
                <a:schemeClr val="dk1"/>
              </a:buClr>
              <a:buSzPts val="1100"/>
            </a:pPr>
            <a:r>
              <a:rPr lang="en-US" sz="1600" dirty="0"/>
              <a:t>A prophet is not welcome in his hometown.</a:t>
            </a:r>
          </a:p>
          <a:p>
            <a:pPr marL="742950" lvl="1" indent="-285750">
              <a:buClr>
                <a:schemeClr val="dk1"/>
              </a:buClr>
              <a:buSzPts val="1100"/>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2424070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21" name="Google Shape;84;p13">
            <a:extLst>
              <a:ext uri="{FF2B5EF4-FFF2-40B4-BE49-F238E27FC236}">
                <a16:creationId xmlns:a16="http://schemas.microsoft.com/office/drawing/2014/main" id="{9428E625-E385-5142-A037-46A7B0F7627F}"/>
              </a:ext>
            </a:extLst>
          </p:cNvPr>
          <p:cNvSpPr txBox="1">
            <a:spLocks/>
          </p:cNvSpPr>
          <p:nvPr/>
        </p:nvSpPr>
        <p:spPr>
          <a:xfrm>
            <a:off x="808167" y="1362537"/>
            <a:ext cx="7527665" cy="343353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15000"/>
              </a:lnSpc>
              <a:spcBef>
                <a:spcPts val="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1pPr>
            <a:lvl2pPr marL="914400" marR="0" lvl="1"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2pPr>
            <a:lvl3pPr marL="1371600" marR="0" lvl="2"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3pPr>
            <a:lvl4pPr marL="1828800" marR="0" lvl="3"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4pPr>
            <a:lvl5pPr marL="2286000" marR="0" lvl="4"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5pPr>
            <a:lvl6pPr marL="2743200" marR="0" lvl="5"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6pPr>
            <a:lvl7pPr marL="3200400" marR="0" lvl="6"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7pPr>
            <a:lvl8pPr marL="3657600" marR="0" lvl="7"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8pPr>
            <a:lvl9pPr marL="4114800" marR="0" lvl="8" indent="-355600" algn="l" rtl="0">
              <a:lnSpc>
                <a:spcPct val="115000"/>
              </a:lnSpc>
              <a:spcBef>
                <a:spcPts val="800"/>
              </a:spcBef>
              <a:spcAft>
                <a:spcPts val="80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9pPr>
          </a:lstStyle>
          <a:p>
            <a:pPr marL="285750" indent="-285750">
              <a:buClr>
                <a:schemeClr val="dk1"/>
              </a:buClr>
              <a:buSzPts val="1100"/>
            </a:pPr>
            <a:r>
              <a:rPr lang="en-US" sz="1600" dirty="0"/>
              <a:t>A glimmer of hope for Judah and a warning to the people who harm her.</a:t>
            </a:r>
          </a:p>
          <a:p>
            <a:pPr marL="285750" indent="-285750">
              <a:buClr>
                <a:schemeClr val="dk1"/>
              </a:buClr>
              <a:buSzPts val="1100"/>
            </a:pPr>
            <a:r>
              <a:rPr lang="en-US" sz="1600" dirty="0"/>
              <a:t>The salvation cycle.</a:t>
            </a:r>
          </a:p>
          <a:p>
            <a:pPr marL="742950" lvl="1" indent="-285750">
              <a:buClr>
                <a:schemeClr val="dk1"/>
              </a:buClr>
              <a:buSzPts val="1100"/>
            </a:pPr>
            <a:r>
              <a:rPr lang="en-US" sz="1600" dirty="0"/>
              <a:t>Black = our responsibility</a:t>
            </a:r>
          </a:p>
          <a:p>
            <a:pPr marL="742950" lvl="1" indent="-285750">
              <a:buClr>
                <a:schemeClr val="dk1"/>
              </a:buClr>
              <a:buSzPts val="1100"/>
            </a:pPr>
            <a:r>
              <a:rPr lang="en-US" sz="1600" dirty="0"/>
              <a:t>Blue= God responsibility</a:t>
            </a:r>
          </a:p>
          <a:p>
            <a:pPr marL="285750" indent="-285750">
              <a:buClr>
                <a:schemeClr val="dk1"/>
              </a:buClr>
              <a:buSzPts val="1100"/>
            </a:pPr>
            <a:endParaRPr lang="en-US" sz="1600" dirty="0"/>
          </a:p>
        </p:txBody>
      </p:sp>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lvl="0"/>
            <a:r>
              <a:rPr lang="en" sz="2400" dirty="0"/>
              <a:t>Jeremiah 12:14-17</a:t>
            </a:r>
            <a:endParaRPr sz="2400" dirty="0"/>
          </a:p>
        </p:txBody>
      </p:sp>
      <p:sp>
        <p:nvSpPr>
          <p:cNvPr id="84" name="Google Shape;84;p13"/>
          <p:cNvSpPr txBox="1">
            <a:spLocks noGrp="1"/>
          </p:cNvSpPr>
          <p:nvPr>
            <p:ph type="body" idx="1"/>
          </p:nvPr>
        </p:nvSpPr>
        <p:spPr>
          <a:xfrm>
            <a:off x="6323561" y="2008820"/>
            <a:ext cx="296695" cy="321187"/>
          </a:xfrm>
          <a:prstGeom prst="rect">
            <a:avLst/>
          </a:prstGeom>
        </p:spPr>
        <p:txBody>
          <a:bodyPr spcFirstLastPara="1" wrap="square" lIns="0" tIns="0" rIns="0" bIns="0" anchor="t" anchorCtr="0">
            <a:noAutofit/>
          </a:bodyPr>
          <a:lstStyle/>
          <a:p>
            <a:pPr marL="0" indent="0">
              <a:buClr>
                <a:schemeClr val="dk1"/>
              </a:buClr>
              <a:buSzPts val="1100"/>
              <a:buNone/>
            </a:pPr>
            <a:r>
              <a:rPr lang="en-US" sz="1600" dirty="0"/>
              <a:t>Sin</a:t>
            </a:r>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14</a:t>
            </a:fld>
            <a:endParaRPr/>
          </a:p>
        </p:txBody>
      </p:sp>
      <p:sp>
        <p:nvSpPr>
          <p:cNvPr id="8" name="Arc 7">
            <a:extLst>
              <a:ext uri="{FF2B5EF4-FFF2-40B4-BE49-F238E27FC236}">
                <a16:creationId xmlns:a16="http://schemas.microsoft.com/office/drawing/2014/main" id="{023DB12F-4E91-A54F-92BE-06989CB03DE8}"/>
              </a:ext>
            </a:extLst>
          </p:cNvPr>
          <p:cNvSpPr/>
          <p:nvPr/>
        </p:nvSpPr>
        <p:spPr>
          <a:xfrm>
            <a:off x="6157343" y="2128593"/>
            <a:ext cx="1271016" cy="1213866"/>
          </a:xfrm>
          <a:prstGeom prst="arc">
            <a:avLst>
              <a:gd name="adj1" fmla="val 16200000"/>
              <a:gd name="adj2" fmla="val 21266649"/>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2" name="Google Shape;84;p13">
            <a:extLst>
              <a:ext uri="{FF2B5EF4-FFF2-40B4-BE49-F238E27FC236}">
                <a16:creationId xmlns:a16="http://schemas.microsoft.com/office/drawing/2014/main" id="{DEE5BAB2-2589-1943-AD89-8097363BE096}"/>
              </a:ext>
            </a:extLst>
          </p:cNvPr>
          <p:cNvSpPr txBox="1">
            <a:spLocks/>
          </p:cNvSpPr>
          <p:nvPr/>
        </p:nvSpPr>
        <p:spPr>
          <a:xfrm>
            <a:off x="7171391" y="2818207"/>
            <a:ext cx="1378214" cy="3211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15000"/>
              </a:lnSpc>
              <a:spcBef>
                <a:spcPts val="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1pPr>
            <a:lvl2pPr marL="914400" marR="0" lvl="1"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2pPr>
            <a:lvl3pPr marL="1371600" marR="0" lvl="2"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3pPr>
            <a:lvl4pPr marL="1828800" marR="0" lvl="3"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4pPr>
            <a:lvl5pPr marL="2286000" marR="0" lvl="4"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5pPr>
            <a:lvl6pPr marL="2743200" marR="0" lvl="5"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6pPr>
            <a:lvl7pPr marL="3200400" marR="0" lvl="6"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7pPr>
            <a:lvl8pPr marL="3657600" marR="0" lvl="7"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8pPr>
            <a:lvl9pPr marL="4114800" marR="0" lvl="8" indent="-355600" algn="l" rtl="0">
              <a:lnSpc>
                <a:spcPct val="115000"/>
              </a:lnSpc>
              <a:spcBef>
                <a:spcPts val="800"/>
              </a:spcBef>
              <a:spcAft>
                <a:spcPts val="80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9pPr>
          </a:lstStyle>
          <a:p>
            <a:pPr marL="0" indent="0">
              <a:buClr>
                <a:schemeClr val="dk1"/>
              </a:buClr>
              <a:buSzPts val="1100"/>
              <a:buFont typeface="Red Hat Text"/>
              <a:buNone/>
            </a:pPr>
            <a:r>
              <a:rPr lang="en-US" sz="1600" dirty="0"/>
              <a:t>Consequences</a:t>
            </a:r>
          </a:p>
        </p:txBody>
      </p:sp>
      <p:sp>
        <p:nvSpPr>
          <p:cNvPr id="13" name="Arc 12">
            <a:extLst>
              <a:ext uri="{FF2B5EF4-FFF2-40B4-BE49-F238E27FC236}">
                <a16:creationId xmlns:a16="http://schemas.microsoft.com/office/drawing/2014/main" id="{B513E417-6EE9-6D41-81B2-52150EA02164}"/>
              </a:ext>
            </a:extLst>
          </p:cNvPr>
          <p:cNvSpPr/>
          <p:nvPr/>
        </p:nvSpPr>
        <p:spPr>
          <a:xfrm rot="5400000">
            <a:off x="6213350" y="2593467"/>
            <a:ext cx="1271016" cy="1213866"/>
          </a:xfrm>
          <a:prstGeom prst="arc">
            <a:avLst>
              <a:gd name="adj1" fmla="val 16200000"/>
              <a:gd name="adj2" fmla="val 21446578"/>
            </a:avLst>
          </a:prstGeom>
          <a:ln w="28575"/>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dirty="0">
              <a:ln w="0"/>
              <a:effectLst>
                <a:outerShdw blurRad="38100" dist="19050" dir="2700000" algn="tl" rotWithShape="0">
                  <a:schemeClr val="dk1">
                    <a:alpha val="40000"/>
                  </a:schemeClr>
                </a:outerShdw>
              </a:effectLst>
            </a:endParaRPr>
          </a:p>
          <a:p>
            <a:pPr algn="ctr"/>
            <a:endParaRPr lang="en-US" dirty="0">
              <a:ln w="0"/>
              <a:effectLst>
                <a:outerShdw blurRad="38100" dist="19050" dir="2700000" algn="tl" rotWithShape="0">
                  <a:schemeClr val="dk1">
                    <a:alpha val="40000"/>
                  </a:schemeClr>
                </a:outerShdw>
              </a:effectLst>
            </a:endParaRPr>
          </a:p>
          <a:p>
            <a:pPr algn="ctr"/>
            <a:endParaRPr lang="en-US" dirty="0">
              <a:ln w="0"/>
              <a:effectLst>
                <a:outerShdw blurRad="38100" dist="19050" dir="2700000" algn="tl" rotWithShape="0">
                  <a:schemeClr val="dk1">
                    <a:alpha val="40000"/>
                  </a:schemeClr>
                </a:outerShdw>
              </a:effectLst>
            </a:endParaRPr>
          </a:p>
          <a:p>
            <a:pPr algn="ctr"/>
            <a:endParaRPr lang="en-US" dirty="0">
              <a:ln w="0"/>
              <a:effectLst>
                <a:outerShdw blurRad="38100" dist="19050" dir="2700000" algn="tl" rotWithShape="0">
                  <a:schemeClr val="dk1">
                    <a:alpha val="40000"/>
                  </a:schemeClr>
                </a:outerShdw>
              </a:effectLst>
            </a:endParaRPr>
          </a:p>
          <a:p>
            <a:pPr algn="ctr"/>
            <a:endParaRPr lang="en-US" dirty="0">
              <a:ln w="0"/>
              <a:effectLst>
                <a:outerShdw blurRad="38100" dist="19050" dir="2700000" algn="tl" rotWithShape="0">
                  <a:schemeClr val="dk1">
                    <a:alpha val="40000"/>
                  </a:schemeClr>
                </a:outerShdw>
              </a:effectLst>
            </a:endParaRPr>
          </a:p>
          <a:p>
            <a:pPr algn="ctr"/>
            <a:endParaRPr lang="en-US" dirty="0">
              <a:ln w="0"/>
              <a:effectLst>
                <a:outerShdw blurRad="38100" dist="19050" dir="2700000" algn="tl" rotWithShape="0">
                  <a:schemeClr val="dk1">
                    <a:alpha val="40000"/>
                  </a:schemeClr>
                </a:outerShdw>
              </a:effectLst>
            </a:endParaRPr>
          </a:p>
        </p:txBody>
      </p:sp>
      <p:sp>
        <p:nvSpPr>
          <p:cNvPr id="14" name="Google Shape;84;p13">
            <a:extLst>
              <a:ext uri="{FF2B5EF4-FFF2-40B4-BE49-F238E27FC236}">
                <a16:creationId xmlns:a16="http://schemas.microsoft.com/office/drawing/2014/main" id="{18FFB1AA-1AD1-6D46-A8E1-29819B96A298}"/>
              </a:ext>
            </a:extLst>
          </p:cNvPr>
          <p:cNvSpPr txBox="1">
            <a:spLocks/>
          </p:cNvSpPr>
          <p:nvPr/>
        </p:nvSpPr>
        <p:spPr>
          <a:xfrm>
            <a:off x="5868404" y="3863340"/>
            <a:ext cx="1133855" cy="3211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15000"/>
              </a:lnSpc>
              <a:spcBef>
                <a:spcPts val="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1pPr>
            <a:lvl2pPr marL="914400" marR="0" lvl="1"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2pPr>
            <a:lvl3pPr marL="1371600" marR="0" lvl="2"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3pPr>
            <a:lvl4pPr marL="1828800" marR="0" lvl="3"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4pPr>
            <a:lvl5pPr marL="2286000" marR="0" lvl="4"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5pPr>
            <a:lvl6pPr marL="2743200" marR="0" lvl="5"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6pPr>
            <a:lvl7pPr marL="3200400" marR="0" lvl="6"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7pPr>
            <a:lvl8pPr marL="3657600" marR="0" lvl="7"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8pPr>
            <a:lvl9pPr marL="4114800" marR="0" lvl="8" indent="-355600" algn="l" rtl="0">
              <a:lnSpc>
                <a:spcPct val="115000"/>
              </a:lnSpc>
              <a:spcBef>
                <a:spcPts val="800"/>
              </a:spcBef>
              <a:spcAft>
                <a:spcPts val="80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9pPr>
          </a:lstStyle>
          <a:p>
            <a:pPr marL="0" indent="0">
              <a:buClr>
                <a:schemeClr val="dk1"/>
              </a:buClr>
              <a:buSzPts val="1100"/>
              <a:buFont typeface="Red Hat Text"/>
              <a:buNone/>
            </a:pPr>
            <a:r>
              <a:rPr lang="en-US" sz="1600" dirty="0"/>
              <a:t>Repentance</a:t>
            </a:r>
          </a:p>
        </p:txBody>
      </p:sp>
      <p:sp>
        <p:nvSpPr>
          <p:cNvPr id="16" name="Arc 15">
            <a:extLst>
              <a:ext uri="{FF2B5EF4-FFF2-40B4-BE49-F238E27FC236}">
                <a16:creationId xmlns:a16="http://schemas.microsoft.com/office/drawing/2014/main" id="{02DE153A-E58F-8E41-97E7-B8E3ADA09926}"/>
              </a:ext>
            </a:extLst>
          </p:cNvPr>
          <p:cNvSpPr/>
          <p:nvPr/>
        </p:nvSpPr>
        <p:spPr>
          <a:xfrm rot="11197971">
            <a:off x="5393117" y="2648332"/>
            <a:ext cx="1271016" cy="1213866"/>
          </a:xfrm>
          <a:prstGeom prst="arc">
            <a:avLst>
              <a:gd name="adj1" fmla="val 16200000"/>
              <a:gd name="adj2" fmla="val 21446578"/>
            </a:avLst>
          </a:prstGeom>
          <a:ln w="28575"/>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7" name="Google Shape;84;p13">
            <a:extLst>
              <a:ext uri="{FF2B5EF4-FFF2-40B4-BE49-F238E27FC236}">
                <a16:creationId xmlns:a16="http://schemas.microsoft.com/office/drawing/2014/main" id="{58EB5934-1C4B-5742-AEAB-B33E2C83428E}"/>
              </a:ext>
            </a:extLst>
          </p:cNvPr>
          <p:cNvSpPr txBox="1">
            <a:spLocks/>
          </p:cNvSpPr>
          <p:nvPr/>
        </p:nvSpPr>
        <p:spPr>
          <a:xfrm>
            <a:off x="4459004" y="2835779"/>
            <a:ext cx="1378214" cy="3211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15000"/>
              </a:lnSpc>
              <a:spcBef>
                <a:spcPts val="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1pPr>
            <a:lvl2pPr marL="914400" marR="0" lvl="1"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2pPr>
            <a:lvl3pPr marL="1371600" marR="0" lvl="2"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3pPr>
            <a:lvl4pPr marL="1828800" marR="0" lvl="3"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4pPr>
            <a:lvl5pPr marL="2286000" marR="0" lvl="4"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5pPr>
            <a:lvl6pPr marL="2743200" marR="0" lvl="5"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6pPr>
            <a:lvl7pPr marL="3200400" marR="0" lvl="6"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7pPr>
            <a:lvl8pPr marL="3657600" marR="0" lvl="7"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8pPr>
            <a:lvl9pPr marL="4114800" marR="0" lvl="8" indent="-355600" algn="l" rtl="0">
              <a:lnSpc>
                <a:spcPct val="115000"/>
              </a:lnSpc>
              <a:spcBef>
                <a:spcPts val="800"/>
              </a:spcBef>
              <a:spcAft>
                <a:spcPts val="80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9pPr>
          </a:lstStyle>
          <a:p>
            <a:pPr marL="0" indent="0">
              <a:buClr>
                <a:schemeClr val="dk1"/>
              </a:buClr>
              <a:buSzPts val="1100"/>
              <a:buFont typeface="Red Hat Text"/>
              <a:buNone/>
            </a:pPr>
            <a:r>
              <a:rPr lang="en-US" sz="1600" dirty="0"/>
              <a:t>Restoration</a:t>
            </a:r>
          </a:p>
        </p:txBody>
      </p:sp>
      <p:sp>
        <p:nvSpPr>
          <p:cNvPr id="18" name="Arc 17">
            <a:extLst>
              <a:ext uri="{FF2B5EF4-FFF2-40B4-BE49-F238E27FC236}">
                <a16:creationId xmlns:a16="http://schemas.microsoft.com/office/drawing/2014/main" id="{9C5E0AFC-CD64-9C4C-997F-D019F9E9826C}"/>
              </a:ext>
            </a:extLst>
          </p:cNvPr>
          <p:cNvSpPr/>
          <p:nvPr/>
        </p:nvSpPr>
        <p:spPr>
          <a:xfrm rot="16507899">
            <a:off x="5403641" y="2173559"/>
            <a:ext cx="1271016" cy="1213866"/>
          </a:xfrm>
          <a:prstGeom prst="arc">
            <a:avLst>
              <a:gd name="adj1" fmla="val 16200000"/>
              <a:gd name="adj2" fmla="val 21446578"/>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0206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14:13-16</a:t>
            </a:r>
            <a:endParaRPr sz="2400" dirty="0"/>
          </a:p>
        </p:txBody>
      </p:sp>
      <p:sp>
        <p:nvSpPr>
          <p:cNvPr id="84" name="Google Shape;84;p13"/>
          <p:cNvSpPr txBox="1">
            <a:spLocks noGrp="1"/>
          </p:cNvSpPr>
          <p:nvPr>
            <p:ph type="body" idx="1"/>
          </p:nvPr>
        </p:nvSpPr>
        <p:spPr>
          <a:xfrm>
            <a:off x="892025" y="1343020"/>
            <a:ext cx="3809024" cy="3433534"/>
          </a:xfrm>
          <a:prstGeom prst="rect">
            <a:avLst/>
          </a:prstGeom>
        </p:spPr>
        <p:txBody>
          <a:bodyPr spcFirstLastPara="1" wrap="square" lIns="0" tIns="0" rIns="0" bIns="0" anchor="t" anchorCtr="0">
            <a:noAutofit/>
          </a:bodyPr>
          <a:lstStyle/>
          <a:p>
            <a:pPr marL="285750" indent="-285750">
              <a:buClr>
                <a:schemeClr val="dk1"/>
              </a:buClr>
              <a:buSzPts val="1100"/>
            </a:pPr>
            <a:r>
              <a:rPr lang="en-US" sz="1600" b="1" dirty="0"/>
              <a:t>False prophets</a:t>
            </a:r>
          </a:p>
          <a:p>
            <a:pPr marL="285750" indent="-285750">
              <a:buClr>
                <a:schemeClr val="dk1"/>
              </a:buClr>
              <a:buSzPts val="1100"/>
            </a:pPr>
            <a:r>
              <a:rPr lang="en-US" sz="1600" dirty="0"/>
              <a:t>Jeremiah predicted fire and fury. The false prophets predicted peace and security.</a:t>
            </a:r>
          </a:p>
          <a:p>
            <a:pPr marL="285750" indent="-285750">
              <a:buClr>
                <a:schemeClr val="dk1"/>
              </a:buClr>
              <a:buSzPts val="1100"/>
            </a:pPr>
            <a:r>
              <a:rPr lang="en-US" sz="1600" dirty="0"/>
              <a:t>Babylon’s strength was growing. Egypt was Judah’s ally to the south but growing weaker. </a:t>
            </a:r>
          </a:p>
          <a:p>
            <a:pPr marL="285750" indent="-285750">
              <a:buClr>
                <a:schemeClr val="dk1"/>
              </a:buClr>
              <a:buSzPts val="1100"/>
            </a:pPr>
            <a:r>
              <a:rPr lang="en-US" sz="1600" dirty="0"/>
              <a:t>The false prophets said Egypt would always come to Judah’s rescue. Jeremiah didn’t buy it.</a:t>
            </a:r>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15</a:t>
            </a:fld>
            <a:endParaRPr/>
          </a:p>
        </p:txBody>
      </p:sp>
      <p:sp>
        <p:nvSpPr>
          <p:cNvPr id="5" name="Google Shape;84;p13">
            <a:extLst>
              <a:ext uri="{FF2B5EF4-FFF2-40B4-BE49-F238E27FC236}">
                <a16:creationId xmlns:a16="http://schemas.microsoft.com/office/drawing/2014/main" id="{B77B0A71-EF84-5742-A16D-ACAD101D7261}"/>
              </a:ext>
            </a:extLst>
          </p:cNvPr>
          <p:cNvSpPr txBox="1">
            <a:spLocks/>
          </p:cNvSpPr>
          <p:nvPr/>
        </p:nvSpPr>
        <p:spPr>
          <a:xfrm>
            <a:off x="4595401" y="1286296"/>
            <a:ext cx="3809024" cy="343353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15000"/>
              </a:lnSpc>
              <a:spcBef>
                <a:spcPts val="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1pPr>
            <a:lvl2pPr marL="914400" marR="0" lvl="1"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2pPr>
            <a:lvl3pPr marL="1371600" marR="0" lvl="2" indent="-355600" algn="l" rtl="0">
              <a:lnSpc>
                <a:spcPct val="115000"/>
              </a:lnSpc>
              <a:spcBef>
                <a:spcPts val="800"/>
              </a:spcBef>
              <a:spcAft>
                <a:spcPts val="0"/>
              </a:spcAft>
              <a:buClr>
                <a:schemeClr val="accent1"/>
              </a:buClr>
              <a:buSzPts val="2000"/>
              <a:buFont typeface="Red Hat Text"/>
              <a:buChar char="■"/>
              <a:defRPr sz="2000" b="0" i="0" u="none" strike="noStrike" cap="none">
                <a:solidFill>
                  <a:schemeClr val="dk1"/>
                </a:solidFill>
                <a:latin typeface="Red Hat Text"/>
                <a:ea typeface="Red Hat Text"/>
                <a:cs typeface="Red Hat Text"/>
                <a:sym typeface="Red Hat Text"/>
              </a:defRPr>
            </a:lvl3pPr>
            <a:lvl4pPr marL="1828800" marR="0" lvl="3"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4pPr>
            <a:lvl5pPr marL="2286000" marR="0" lvl="4"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5pPr>
            <a:lvl6pPr marL="2743200" marR="0" lvl="5"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6pPr>
            <a:lvl7pPr marL="3200400" marR="0" lvl="6"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7pPr>
            <a:lvl8pPr marL="3657600" marR="0" lvl="7" indent="-355600" algn="l" rtl="0">
              <a:lnSpc>
                <a:spcPct val="115000"/>
              </a:lnSpc>
              <a:spcBef>
                <a:spcPts val="800"/>
              </a:spcBef>
              <a:spcAft>
                <a:spcPts val="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8pPr>
            <a:lvl9pPr marL="4114800" marR="0" lvl="8" indent="-355600" algn="l" rtl="0">
              <a:lnSpc>
                <a:spcPct val="115000"/>
              </a:lnSpc>
              <a:spcBef>
                <a:spcPts val="800"/>
              </a:spcBef>
              <a:spcAft>
                <a:spcPts val="800"/>
              </a:spcAft>
              <a:buClr>
                <a:schemeClr val="dk1"/>
              </a:buClr>
              <a:buSzPts val="2000"/>
              <a:buFont typeface="Red Hat Text"/>
              <a:buChar char="■"/>
              <a:defRPr sz="2000" b="0" i="0" u="none" strike="noStrike" cap="none">
                <a:solidFill>
                  <a:schemeClr val="dk1"/>
                </a:solidFill>
                <a:latin typeface="Red Hat Text"/>
                <a:ea typeface="Red Hat Text"/>
                <a:cs typeface="Red Hat Text"/>
                <a:sym typeface="Red Hat Text"/>
              </a:defRPr>
            </a:lvl9pPr>
          </a:lstStyle>
          <a:p>
            <a:pPr marL="742950" lvl="1" indent="-285750">
              <a:buClr>
                <a:schemeClr val="dk1"/>
              </a:buClr>
              <a:buSzPts val="1100"/>
            </a:pPr>
            <a:r>
              <a:rPr lang="en-US" sz="1600" dirty="0"/>
              <a:t>So how can you tell if a prophet is true or false?</a:t>
            </a:r>
          </a:p>
          <a:p>
            <a:pPr marL="742950" lvl="1" indent="-285750">
              <a:buClr>
                <a:schemeClr val="dk1"/>
              </a:buClr>
              <a:buSzPts val="1100"/>
            </a:pPr>
            <a:r>
              <a:rPr lang="en-US" sz="1600" b="1" dirty="0"/>
              <a:t>If the message is what people want to hear, when they need to hear what they need to hear.</a:t>
            </a:r>
          </a:p>
          <a:p>
            <a:pPr marL="742950" lvl="1" indent="-285750">
              <a:buClr>
                <a:schemeClr val="dk1"/>
              </a:buClr>
              <a:buSzPts val="1100"/>
            </a:pPr>
            <a:r>
              <a:rPr lang="en-US" sz="1600" dirty="0"/>
              <a:t>The people want to hear safety and security, and the false prophets give it to them.</a:t>
            </a:r>
          </a:p>
          <a:p>
            <a:pPr marL="742950" lvl="1" indent="-285750">
              <a:buClr>
                <a:schemeClr val="dk1"/>
              </a:buClr>
              <a:buSzPts val="1100"/>
            </a:pPr>
            <a:r>
              <a:rPr lang="en-US" sz="1600" dirty="0"/>
              <a:t>Salesman vs. Doctor</a:t>
            </a:r>
          </a:p>
        </p:txBody>
      </p:sp>
    </p:spTree>
    <p:extLst>
      <p:ext uri="{BB962C8B-B14F-4D97-AF65-F5344CB8AC3E}">
        <p14:creationId xmlns:p14="http://schemas.microsoft.com/office/powerpoint/2010/main" val="166570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15:10, 19-21</a:t>
            </a:r>
            <a:endParaRPr sz="2400" dirty="0"/>
          </a:p>
        </p:txBody>
      </p:sp>
      <p:sp>
        <p:nvSpPr>
          <p:cNvPr id="84" name="Google Shape;84;p13"/>
          <p:cNvSpPr txBox="1">
            <a:spLocks noGrp="1"/>
          </p:cNvSpPr>
          <p:nvPr>
            <p:ph type="body" idx="1"/>
          </p:nvPr>
        </p:nvSpPr>
        <p:spPr>
          <a:xfrm>
            <a:off x="892025" y="1297918"/>
            <a:ext cx="7538743" cy="3433534"/>
          </a:xfrm>
          <a:prstGeom prst="rect">
            <a:avLst/>
          </a:prstGeom>
        </p:spPr>
        <p:txBody>
          <a:bodyPr spcFirstLastPara="1" wrap="square" lIns="0" tIns="0" rIns="0" bIns="0" anchor="t" anchorCtr="0">
            <a:noAutofit/>
          </a:bodyPr>
          <a:lstStyle/>
          <a:p>
            <a:pPr marL="0" indent="0">
              <a:buClr>
                <a:schemeClr val="dk1"/>
              </a:buClr>
              <a:buSzPts val="1100"/>
              <a:buNone/>
            </a:pPr>
            <a:r>
              <a:rPr lang="en-US" sz="1600" b="1" dirty="0"/>
              <a:t>Jeremiah Stops Preaching</a:t>
            </a:r>
          </a:p>
          <a:p>
            <a:pPr marL="285750" indent="-285750">
              <a:buClr>
                <a:schemeClr val="dk1"/>
              </a:buClr>
              <a:buSzPts val="1100"/>
            </a:pPr>
            <a:r>
              <a:rPr lang="en-US" sz="1600" dirty="0"/>
              <a:t>”Woe is me”: the people of Anatoth are getting to him</a:t>
            </a:r>
          </a:p>
          <a:p>
            <a:pPr marL="285750" indent="-285750">
              <a:buClr>
                <a:schemeClr val="dk1"/>
              </a:buClr>
              <a:buSzPts val="1100"/>
            </a:pPr>
            <a:r>
              <a:rPr lang="en-US" sz="1600" dirty="0"/>
              <a:t>The price of preaching the truth is too high, so he stops. Probably for months to years.</a:t>
            </a:r>
            <a:r>
              <a:rPr lang="en-US" sz="1600" b="1" dirty="0"/>
              <a:t> It’s a mid-life crisis.</a:t>
            </a:r>
          </a:p>
          <a:p>
            <a:pPr marL="285750" indent="-285750">
              <a:buClr>
                <a:schemeClr val="dk1"/>
              </a:buClr>
              <a:buSzPts val="1100"/>
            </a:pPr>
            <a:r>
              <a:rPr lang="en-US" sz="1600" dirty="0"/>
              <a:t>But God takes him back</a:t>
            </a:r>
          </a:p>
          <a:p>
            <a:pPr marL="742950" lvl="1" indent="-285750">
              <a:buClr>
                <a:schemeClr val="dk1"/>
              </a:buClr>
              <a:buSzPts val="1100"/>
            </a:pPr>
            <a:r>
              <a:rPr lang="en-US" sz="1600" b="1" dirty="0"/>
              <a:t>“If you turn back, I will take you back.”</a:t>
            </a:r>
          </a:p>
          <a:p>
            <a:pPr marL="742950" lvl="1" indent="-285750">
              <a:buClr>
                <a:schemeClr val="dk1"/>
              </a:buClr>
              <a:buSzPts val="1100"/>
            </a:pPr>
            <a:r>
              <a:rPr lang="en-US" sz="1600" dirty="0"/>
              <a:t>Jeremiah experiences the salvation cycle himself</a:t>
            </a:r>
          </a:p>
          <a:p>
            <a:pPr marL="1200150" lvl="2" indent="-285750">
              <a:buClr>
                <a:schemeClr val="dk1"/>
              </a:buClr>
              <a:buSzPts val="1100"/>
            </a:pPr>
            <a:r>
              <a:rPr lang="en-US" sz="1600" dirty="0"/>
              <a:t>Sin (he quits his job)</a:t>
            </a:r>
          </a:p>
          <a:p>
            <a:pPr marL="1200150" lvl="2" indent="-285750">
              <a:buClr>
                <a:schemeClr val="dk1"/>
              </a:buClr>
              <a:buSzPts val="1100"/>
            </a:pPr>
            <a:r>
              <a:rPr lang="en-US" sz="1600" dirty="0"/>
              <a:t>Consequences (he gets depressed)</a:t>
            </a:r>
          </a:p>
          <a:p>
            <a:pPr marL="1200150" lvl="2" indent="-285750">
              <a:buClr>
                <a:schemeClr val="dk1"/>
              </a:buClr>
              <a:buSzPts val="1100"/>
            </a:pPr>
            <a:r>
              <a:rPr lang="en-US" sz="1600" dirty="0"/>
              <a:t>Repentance (he gets back to work)</a:t>
            </a:r>
          </a:p>
          <a:p>
            <a:pPr marL="1200150" lvl="2" indent="-285750">
              <a:buClr>
                <a:schemeClr val="dk1"/>
              </a:buClr>
              <a:buSzPts val="1100"/>
            </a:pPr>
            <a:r>
              <a:rPr lang="en-US" sz="1600" dirty="0"/>
              <a:t>Restoration (“I am with you, to save you and deliver you”)</a:t>
            </a:r>
          </a:p>
          <a:p>
            <a:pPr marL="1200150" lvl="2" indent="-285750">
              <a:buClr>
                <a:schemeClr val="dk1"/>
              </a:buClr>
              <a:buSzPts val="1100"/>
            </a:pPr>
            <a:endParaRPr lang="en-US" sz="1600" dirty="0"/>
          </a:p>
          <a:p>
            <a:pPr marL="1200150" lvl="2" indent="-285750">
              <a:buClr>
                <a:schemeClr val="dk1"/>
              </a:buClr>
              <a:buSzPts val="1100"/>
            </a:pPr>
            <a:endParaRPr lang="en-US" sz="1600" dirty="0"/>
          </a:p>
          <a:p>
            <a:pPr marL="0" indent="0">
              <a:buClr>
                <a:schemeClr val="dk1"/>
              </a:buClr>
              <a:buSzPts val="1100"/>
              <a:buNone/>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2836939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16:1-4</a:t>
            </a:r>
            <a:endParaRPr sz="2400" dirty="0"/>
          </a:p>
        </p:txBody>
      </p:sp>
      <p:sp>
        <p:nvSpPr>
          <p:cNvPr id="84" name="Google Shape;84;p13"/>
          <p:cNvSpPr txBox="1">
            <a:spLocks noGrp="1"/>
          </p:cNvSpPr>
          <p:nvPr>
            <p:ph type="body" idx="1"/>
          </p:nvPr>
        </p:nvSpPr>
        <p:spPr>
          <a:xfrm>
            <a:off x="892025" y="1297918"/>
            <a:ext cx="7538743" cy="3433534"/>
          </a:xfrm>
          <a:prstGeom prst="rect">
            <a:avLst/>
          </a:prstGeom>
        </p:spPr>
        <p:txBody>
          <a:bodyPr spcFirstLastPara="1" wrap="square" lIns="0" tIns="0" rIns="0" bIns="0" anchor="t" anchorCtr="0">
            <a:noAutofit/>
          </a:bodyPr>
          <a:lstStyle/>
          <a:p>
            <a:pPr marL="0" indent="0">
              <a:buClr>
                <a:schemeClr val="dk1"/>
              </a:buClr>
              <a:buSzPts val="1100"/>
              <a:buNone/>
            </a:pPr>
            <a:r>
              <a:rPr lang="en-US" sz="1600" b="1" dirty="0"/>
              <a:t>Jeremiah chooses to be single</a:t>
            </a:r>
          </a:p>
          <a:p>
            <a:pPr marL="285750" indent="-285750">
              <a:buClr>
                <a:schemeClr val="dk1"/>
              </a:buClr>
              <a:buSzPts val="1100"/>
            </a:pPr>
            <a:r>
              <a:rPr lang="en-US" sz="1600" dirty="0"/>
              <a:t>God tells him not to have children.</a:t>
            </a:r>
          </a:p>
          <a:p>
            <a:pPr marL="285750" indent="-285750">
              <a:buClr>
                <a:schemeClr val="dk1"/>
              </a:buClr>
              <a:buSzPts val="1100"/>
            </a:pPr>
            <a:r>
              <a:rPr lang="en-US" sz="1600" dirty="0"/>
              <a:t>Because the children of Judah will suffer a terrible fate.</a:t>
            </a:r>
          </a:p>
          <a:p>
            <a:pPr marL="285750" indent="-285750">
              <a:buClr>
                <a:schemeClr val="dk1"/>
              </a:buClr>
              <a:buSzPts val="1100"/>
            </a:pPr>
            <a:r>
              <a:rPr lang="en-US" sz="1600" dirty="0"/>
              <a:t>It’s a prophetic act</a:t>
            </a:r>
          </a:p>
          <a:p>
            <a:pPr marL="742950" lvl="1" indent="-285750">
              <a:buClr>
                <a:schemeClr val="dk1"/>
              </a:buClr>
              <a:buSzPts val="1100"/>
            </a:pPr>
            <a:r>
              <a:rPr lang="en-US" sz="1600" dirty="0"/>
              <a:t>An embodied sermon illustration, the first of several in Jeremiah.</a:t>
            </a:r>
          </a:p>
          <a:p>
            <a:pPr marL="742950" lvl="1" indent="-285750">
              <a:buClr>
                <a:schemeClr val="dk1"/>
              </a:buClr>
              <a:buSzPts val="1100"/>
            </a:pPr>
            <a:r>
              <a:rPr lang="en-US" sz="1600" dirty="0"/>
              <a:t>His choice to be single and celibate is supposed to preach a message.</a:t>
            </a:r>
          </a:p>
          <a:p>
            <a:pPr marL="1200150" lvl="2" indent="-285750">
              <a:buClr>
                <a:schemeClr val="dk1"/>
              </a:buClr>
              <a:buSzPts val="1100"/>
            </a:pPr>
            <a:endParaRPr lang="en-US" sz="1600" dirty="0"/>
          </a:p>
          <a:p>
            <a:pPr marL="0" indent="0">
              <a:buClr>
                <a:schemeClr val="dk1"/>
              </a:buClr>
              <a:buSzPts val="1100"/>
              <a:buNone/>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17</a:t>
            </a:fld>
            <a:endParaRPr/>
          </a:p>
        </p:txBody>
      </p:sp>
    </p:spTree>
    <p:extLst>
      <p:ext uri="{BB962C8B-B14F-4D97-AF65-F5344CB8AC3E}">
        <p14:creationId xmlns:p14="http://schemas.microsoft.com/office/powerpoint/2010/main" val="2773713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16:14-15</a:t>
            </a:r>
            <a:endParaRPr sz="2400" dirty="0"/>
          </a:p>
        </p:txBody>
      </p:sp>
      <p:sp>
        <p:nvSpPr>
          <p:cNvPr id="84" name="Google Shape;84;p13"/>
          <p:cNvSpPr txBox="1">
            <a:spLocks noGrp="1"/>
          </p:cNvSpPr>
          <p:nvPr>
            <p:ph type="body" idx="1"/>
          </p:nvPr>
        </p:nvSpPr>
        <p:spPr>
          <a:xfrm>
            <a:off x="892025" y="1297918"/>
            <a:ext cx="7538743" cy="3433534"/>
          </a:xfrm>
          <a:prstGeom prst="rect">
            <a:avLst/>
          </a:prstGeom>
        </p:spPr>
        <p:txBody>
          <a:bodyPr spcFirstLastPara="1" wrap="square" lIns="0" tIns="0" rIns="0" bIns="0" anchor="t" anchorCtr="0">
            <a:noAutofit/>
          </a:bodyPr>
          <a:lstStyle/>
          <a:p>
            <a:pPr marL="0" indent="0">
              <a:buClr>
                <a:schemeClr val="dk1"/>
              </a:buClr>
              <a:buSzPts val="1100"/>
              <a:buNone/>
            </a:pPr>
            <a:r>
              <a:rPr lang="en-US" sz="1600" b="1" dirty="0"/>
              <a:t>A Second Exodus</a:t>
            </a:r>
          </a:p>
          <a:p>
            <a:pPr marL="285750" indent="-285750">
              <a:buClr>
                <a:schemeClr val="dk1"/>
              </a:buClr>
              <a:buSzPts val="1100"/>
            </a:pPr>
            <a:r>
              <a:rPr lang="en-US" sz="1600" dirty="0"/>
              <a:t>Two exiles and two exoduses in the Bible</a:t>
            </a:r>
          </a:p>
          <a:p>
            <a:pPr marL="742950" lvl="1" indent="-285750">
              <a:buClr>
                <a:schemeClr val="dk1"/>
              </a:buClr>
              <a:buSzPts val="1100"/>
            </a:pPr>
            <a:r>
              <a:rPr lang="en-US" sz="1600" dirty="0"/>
              <a:t>Exile 1- Promised Land to Egypt</a:t>
            </a:r>
          </a:p>
          <a:p>
            <a:pPr marL="742950" lvl="1" indent="-285750">
              <a:buClr>
                <a:schemeClr val="dk1"/>
              </a:buClr>
              <a:buSzPts val="1100"/>
            </a:pPr>
            <a:r>
              <a:rPr lang="en-US" sz="1600" dirty="0"/>
              <a:t>Exodus 1- Egypt to Promised Land</a:t>
            </a:r>
          </a:p>
          <a:p>
            <a:pPr marL="742950" lvl="1" indent="-285750">
              <a:buClr>
                <a:schemeClr val="dk1"/>
              </a:buClr>
              <a:buSzPts val="1100"/>
            </a:pPr>
            <a:r>
              <a:rPr lang="en-US" sz="1600" dirty="0"/>
              <a:t>Exile 2- Promised Land to Babylon</a:t>
            </a:r>
          </a:p>
          <a:p>
            <a:pPr marL="742950" lvl="1" indent="-285750">
              <a:buClr>
                <a:schemeClr val="dk1"/>
              </a:buClr>
              <a:buSzPts val="1100"/>
            </a:pPr>
            <a:r>
              <a:rPr lang="en-US" sz="1600" dirty="0"/>
              <a:t>Exodus 2- Babylon to Promised Land</a:t>
            </a:r>
          </a:p>
          <a:p>
            <a:pPr marL="742950" lvl="1" indent="-285750">
              <a:buClr>
                <a:schemeClr val="dk1"/>
              </a:buClr>
              <a:buSzPts val="1100"/>
            </a:pPr>
            <a:endParaRPr lang="en-US" sz="1600" dirty="0"/>
          </a:p>
          <a:p>
            <a:pPr marL="285750" indent="-285750">
              <a:buClr>
                <a:schemeClr val="dk1"/>
              </a:buClr>
              <a:buSzPts val="1100"/>
            </a:pPr>
            <a:r>
              <a:rPr lang="en-US" sz="1600" dirty="0"/>
              <a:t>Go to </a:t>
            </a:r>
            <a:r>
              <a:rPr lang="en-US" sz="1600" dirty="0" err="1"/>
              <a:t>menti.com</a:t>
            </a:r>
            <a:endParaRPr lang="en-US" sz="1600" dirty="0"/>
          </a:p>
          <a:p>
            <a:pPr marL="1200150" lvl="2" indent="-285750">
              <a:buClr>
                <a:schemeClr val="dk1"/>
              </a:buClr>
              <a:buSzPts val="1100"/>
            </a:pPr>
            <a:endParaRPr lang="en-US" sz="1600" dirty="0"/>
          </a:p>
          <a:p>
            <a:pPr marL="0" indent="0">
              <a:buClr>
                <a:schemeClr val="dk1"/>
              </a:buClr>
              <a:buSzPts val="1100"/>
              <a:buNone/>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452813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Next week</a:t>
            </a:r>
            <a:endParaRPr sz="2400" dirty="0"/>
          </a:p>
        </p:txBody>
      </p:sp>
      <p:sp>
        <p:nvSpPr>
          <p:cNvPr id="84" name="Google Shape;84;p13"/>
          <p:cNvSpPr txBox="1">
            <a:spLocks noGrp="1"/>
          </p:cNvSpPr>
          <p:nvPr>
            <p:ph type="body" idx="1"/>
          </p:nvPr>
        </p:nvSpPr>
        <p:spPr>
          <a:xfrm>
            <a:off x="892025" y="1297918"/>
            <a:ext cx="7538743" cy="3433534"/>
          </a:xfrm>
          <a:prstGeom prst="rect">
            <a:avLst/>
          </a:prstGeom>
        </p:spPr>
        <p:txBody>
          <a:bodyPr spcFirstLastPara="1" wrap="square" lIns="0" tIns="0" rIns="0" bIns="0" anchor="t" anchorCtr="0">
            <a:noAutofit/>
          </a:bodyPr>
          <a:lstStyle/>
          <a:p>
            <a:pPr marL="1200150" lvl="2" indent="-285750">
              <a:buClr>
                <a:schemeClr val="dk1"/>
              </a:buClr>
              <a:buSzPts val="1100"/>
            </a:pPr>
            <a:endParaRPr lang="en-US" sz="1600" dirty="0"/>
          </a:p>
          <a:p>
            <a:pPr marL="0" indent="0">
              <a:buClr>
                <a:schemeClr val="dk1"/>
              </a:buClr>
              <a:buSzPts val="1100"/>
              <a:buNone/>
            </a:pPr>
            <a:r>
              <a:rPr lang="en-US" sz="1600" dirty="0"/>
              <a:t>Read Jeremiah 17-25</a:t>
            </a:r>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19</a:t>
            </a:fld>
            <a:endParaRPr/>
          </a:p>
        </p:txBody>
      </p:sp>
    </p:spTree>
    <p:extLst>
      <p:ext uri="{BB962C8B-B14F-4D97-AF65-F5344CB8AC3E}">
        <p14:creationId xmlns:p14="http://schemas.microsoft.com/office/powerpoint/2010/main" val="374095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dirty="0"/>
              <a:t>Review</a:t>
            </a:r>
            <a:endParaRPr dirty="0"/>
          </a:p>
        </p:txBody>
      </p:sp>
      <p:sp>
        <p:nvSpPr>
          <p:cNvPr id="84" name="Google Shape;84;p13"/>
          <p:cNvSpPr txBox="1">
            <a:spLocks noGrp="1"/>
          </p:cNvSpPr>
          <p:nvPr>
            <p:ph type="body" idx="1"/>
          </p:nvPr>
        </p:nvSpPr>
        <p:spPr>
          <a:xfrm>
            <a:off x="1044350" y="1468374"/>
            <a:ext cx="7395562" cy="3039617"/>
          </a:xfrm>
          <a:prstGeom prst="rect">
            <a:avLst/>
          </a:prstGeom>
        </p:spPr>
        <p:txBody>
          <a:bodyPr spcFirstLastPara="1" wrap="square" lIns="0" tIns="0" rIns="0" bIns="0" anchor="t" anchorCtr="0">
            <a:noAutofit/>
          </a:bodyPr>
          <a:lstStyle/>
          <a:p>
            <a:pPr marL="342900" indent="-342900">
              <a:buClr>
                <a:schemeClr val="dk1"/>
              </a:buClr>
              <a:buSzPts val="1100"/>
            </a:pPr>
            <a:r>
              <a:rPr lang="en-US" dirty="0"/>
              <a:t>Jeremiah was a priest turned prophet.</a:t>
            </a:r>
          </a:p>
          <a:p>
            <a:pPr marL="342900" indent="-342900">
              <a:buClr>
                <a:schemeClr val="dk1"/>
              </a:buClr>
              <a:buSzPts val="1100"/>
            </a:pPr>
            <a:r>
              <a:rPr lang="en-US" dirty="0"/>
              <a:t>Preached for about 45 years (626BC – 581BC)</a:t>
            </a:r>
          </a:p>
          <a:p>
            <a:pPr marL="800100" lvl="1" indent="-342900">
              <a:buClr>
                <a:schemeClr val="dk1"/>
              </a:buClr>
              <a:buSzPts val="1100"/>
            </a:pPr>
            <a:r>
              <a:rPr lang="en-US" dirty="0"/>
              <a:t>During the reign of King Josiah (read 2 Kings 23:21-27)</a:t>
            </a:r>
          </a:p>
          <a:p>
            <a:pPr marL="800100" lvl="1" indent="-342900">
              <a:buClr>
                <a:schemeClr val="dk1"/>
              </a:buClr>
              <a:buSzPts val="1100"/>
            </a:pPr>
            <a:r>
              <a:rPr lang="en-US" dirty="0"/>
              <a:t>All the way to King Zedekiah, the last King in Jerusalem</a:t>
            </a:r>
          </a:p>
          <a:p>
            <a:pPr marL="800100" lvl="1" indent="-342900">
              <a:buClr>
                <a:schemeClr val="dk1"/>
              </a:buClr>
              <a:buSzPts val="1100"/>
            </a:pPr>
            <a:r>
              <a:rPr lang="en-US" dirty="0"/>
              <a:t>Central message: </a:t>
            </a:r>
            <a:r>
              <a:rPr lang="en-US" b="1" dirty="0"/>
              <a:t>Judah has turned away from God and turned toward other gods, resulting in a doomed society.</a:t>
            </a:r>
            <a:endParaRPr b="1"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dirty="0"/>
              <a:t>Review</a:t>
            </a:r>
            <a:endParaRPr dirty="0"/>
          </a:p>
        </p:txBody>
      </p:sp>
      <p:sp>
        <p:nvSpPr>
          <p:cNvPr id="84" name="Google Shape;84;p13"/>
          <p:cNvSpPr txBox="1">
            <a:spLocks noGrp="1"/>
          </p:cNvSpPr>
          <p:nvPr>
            <p:ph type="body" idx="1"/>
          </p:nvPr>
        </p:nvSpPr>
        <p:spPr>
          <a:xfrm>
            <a:off x="704057" y="1375875"/>
            <a:ext cx="3847690" cy="3039617"/>
          </a:xfrm>
          <a:prstGeom prst="rect">
            <a:avLst/>
          </a:prstGeom>
        </p:spPr>
        <p:txBody>
          <a:bodyPr spcFirstLastPara="1" wrap="square" lIns="0" tIns="0" rIns="0" bIns="0" anchor="t" anchorCtr="0">
            <a:noAutofit/>
          </a:bodyPr>
          <a:lstStyle/>
          <a:p>
            <a:pPr marL="342900" indent="-342900">
              <a:buClr>
                <a:schemeClr val="dk1"/>
              </a:buClr>
              <a:buSzPts val="1100"/>
            </a:pPr>
            <a:r>
              <a:rPr lang="en-US" dirty="0"/>
              <a:t>For 40 years, he predicts the fall of Jerusalem to invaders from the north: Babylon.</a:t>
            </a:r>
          </a:p>
          <a:p>
            <a:pPr marL="342900" indent="-342900">
              <a:buClr>
                <a:schemeClr val="dk1"/>
              </a:buClr>
              <a:buSzPts val="1100"/>
            </a:pPr>
            <a:r>
              <a:rPr lang="en-US" dirty="0"/>
              <a:t>Happens in 586BC.</a:t>
            </a:r>
            <a:endParaRPr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3</a:t>
            </a:fld>
            <a:endParaRPr/>
          </a:p>
        </p:txBody>
      </p:sp>
      <p:pic>
        <p:nvPicPr>
          <p:cNvPr id="5" name="Picture 4">
            <a:extLst>
              <a:ext uri="{FF2B5EF4-FFF2-40B4-BE49-F238E27FC236}">
                <a16:creationId xmlns:a16="http://schemas.microsoft.com/office/drawing/2014/main" id="{D6BE5AA5-ECA9-D743-8953-A48DCA0F01BA}"/>
              </a:ext>
            </a:extLst>
          </p:cNvPr>
          <p:cNvPicPr>
            <a:picLocks noChangeAspect="1"/>
          </p:cNvPicPr>
          <p:nvPr/>
        </p:nvPicPr>
        <p:blipFill>
          <a:blip r:embed="rId3"/>
          <a:stretch>
            <a:fillRect/>
          </a:stretch>
        </p:blipFill>
        <p:spPr>
          <a:xfrm>
            <a:off x="4404926" y="978409"/>
            <a:ext cx="4288051" cy="2917234"/>
          </a:xfrm>
          <a:prstGeom prst="rect">
            <a:avLst/>
          </a:prstGeom>
        </p:spPr>
      </p:pic>
    </p:spTree>
    <p:extLst>
      <p:ext uri="{BB962C8B-B14F-4D97-AF65-F5344CB8AC3E}">
        <p14:creationId xmlns:p14="http://schemas.microsoft.com/office/powerpoint/2010/main" val="2065112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dirty="0"/>
              <a:t>Review</a:t>
            </a:r>
            <a:endParaRPr dirty="0"/>
          </a:p>
        </p:txBody>
      </p:sp>
      <p:sp>
        <p:nvSpPr>
          <p:cNvPr id="84" name="Google Shape;84;p13"/>
          <p:cNvSpPr txBox="1">
            <a:spLocks noGrp="1"/>
          </p:cNvSpPr>
          <p:nvPr>
            <p:ph type="body" idx="1"/>
          </p:nvPr>
        </p:nvSpPr>
        <p:spPr>
          <a:xfrm>
            <a:off x="892025" y="1361308"/>
            <a:ext cx="7527665" cy="3039617"/>
          </a:xfrm>
          <a:prstGeom prst="rect">
            <a:avLst/>
          </a:prstGeom>
        </p:spPr>
        <p:txBody>
          <a:bodyPr spcFirstLastPara="1" wrap="square" lIns="0" tIns="0" rIns="0" bIns="0" anchor="t" anchorCtr="0">
            <a:noAutofit/>
          </a:bodyPr>
          <a:lstStyle/>
          <a:p>
            <a:pPr marL="342900" indent="-342900">
              <a:buClr>
                <a:schemeClr val="dk1"/>
              </a:buClr>
              <a:buSzPts val="1100"/>
            </a:pPr>
            <a:r>
              <a:rPr lang="en-US" dirty="0"/>
              <a:t>The book itself is an anthology of Jeremiah’s sermons and teachings compiled by the scribe Baruch.</a:t>
            </a:r>
          </a:p>
          <a:p>
            <a:pPr marL="342900" indent="-342900">
              <a:buClr>
                <a:schemeClr val="dk1"/>
              </a:buClr>
              <a:buSzPts val="1100"/>
            </a:pPr>
            <a:r>
              <a:rPr lang="en-US" dirty="0"/>
              <a:t>And edited in Babylon by the exiles.</a:t>
            </a:r>
          </a:p>
          <a:p>
            <a:pPr marL="342900" indent="-342900">
              <a:buClr>
                <a:schemeClr val="dk1"/>
              </a:buClr>
              <a:buSzPts val="1100"/>
            </a:pPr>
            <a:r>
              <a:rPr lang="en-US" dirty="0"/>
              <a:t>That’s why Jeremiah is hard to follow.</a:t>
            </a:r>
          </a:p>
          <a:p>
            <a:pPr marL="800100" lvl="1" indent="-342900">
              <a:buClr>
                <a:schemeClr val="dk1"/>
              </a:buClr>
              <a:buSzPts val="1100"/>
            </a:pPr>
            <a:r>
              <a:rPr lang="en-US" dirty="0"/>
              <a:t>It’s not a seamless unit of writing by one author. </a:t>
            </a:r>
          </a:p>
          <a:p>
            <a:pPr marL="800100" lvl="1" indent="-342900">
              <a:buClr>
                <a:schemeClr val="dk1"/>
              </a:buClr>
              <a:buSzPts val="1100"/>
            </a:pPr>
            <a:r>
              <a:rPr lang="en-US" dirty="0"/>
              <a:t>It jumps from sermon to sermon to teaching to sermon.</a:t>
            </a:r>
          </a:p>
          <a:p>
            <a:pPr marL="0" indent="0">
              <a:buClr>
                <a:schemeClr val="dk1"/>
              </a:buClr>
              <a:buSzPts val="1100"/>
              <a:buNone/>
            </a:pPr>
            <a:endParaRPr lang="en-US"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287332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8:18-9:3</a:t>
            </a:r>
            <a:endParaRPr sz="2400" dirty="0"/>
          </a:p>
        </p:txBody>
      </p:sp>
      <p:sp>
        <p:nvSpPr>
          <p:cNvPr id="84" name="Google Shape;84;p13"/>
          <p:cNvSpPr txBox="1">
            <a:spLocks noGrp="1"/>
          </p:cNvSpPr>
          <p:nvPr>
            <p:ph type="body" idx="1"/>
          </p:nvPr>
        </p:nvSpPr>
        <p:spPr>
          <a:xfrm>
            <a:off x="892025" y="1361308"/>
            <a:ext cx="7527665" cy="3039617"/>
          </a:xfrm>
          <a:prstGeom prst="rect">
            <a:avLst/>
          </a:prstGeom>
        </p:spPr>
        <p:txBody>
          <a:bodyPr spcFirstLastPara="1" wrap="square" lIns="0" tIns="0" rIns="0" bIns="0" anchor="t" anchorCtr="0">
            <a:noAutofit/>
          </a:bodyPr>
          <a:lstStyle/>
          <a:p>
            <a:pPr marL="342900" indent="-342900">
              <a:buClr>
                <a:schemeClr val="dk1"/>
              </a:buClr>
              <a:buSzPts val="1100"/>
            </a:pPr>
            <a:r>
              <a:rPr lang="en-US" sz="1600" dirty="0"/>
              <a:t>”Is the Lord not in Zion? Is her King not in her?”</a:t>
            </a:r>
          </a:p>
          <a:p>
            <a:pPr marL="800100" lvl="1" indent="-342900">
              <a:buClr>
                <a:schemeClr val="dk1"/>
              </a:buClr>
              <a:buSzPts val="1100"/>
            </a:pPr>
            <a:r>
              <a:rPr lang="en-US" sz="1600" dirty="0"/>
              <a:t>Probably a song during or after the Babylonian conquest.</a:t>
            </a:r>
          </a:p>
          <a:p>
            <a:pPr marL="800100" lvl="1" indent="-342900">
              <a:buClr>
                <a:schemeClr val="dk1"/>
              </a:buClr>
              <a:buSzPts val="1100"/>
            </a:pPr>
            <a:r>
              <a:rPr lang="en-US" sz="1600" b="1" dirty="0"/>
              <a:t>Like singing the Blues </a:t>
            </a:r>
            <a:r>
              <a:rPr lang="en-US" sz="1600" dirty="0"/>
              <a:t>during the Great Depression.</a:t>
            </a:r>
          </a:p>
          <a:p>
            <a:pPr marL="800100" lvl="1" indent="-342900">
              <a:buClr>
                <a:schemeClr val="dk1"/>
              </a:buClr>
              <a:buSzPts val="1100"/>
            </a:pPr>
            <a:r>
              <a:rPr lang="en-US" sz="1600" dirty="0"/>
              <a:t>The problem is, the people live </a:t>
            </a:r>
            <a:r>
              <a:rPr lang="en-US" sz="1600" i="1" dirty="0"/>
              <a:t>as if </a:t>
            </a:r>
            <a:r>
              <a:rPr lang="en-US" sz="1600" dirty="0"/>
              <a:t>God was not their true King.</a:t>
            </a:r>
          </a:p>
          <a:p>
            <a:pPr marL="342900" indent="-342900">
              <a:buClr>
                <a:schemeClr val="dk1"/>
              </a:buClr>
              <a:buSzPts val="1100"/>
            </a:pPr>
            <a:r>
              <a:rPr lang="en-US" sz="1600" dirty="0"/>
              <a:t>Balm of Gilead</a:t>
            </a:r>
          </a:p>
          <a:p>
            <a:pPr marL="800100" lvl="1" indent="-342900">
              <a:buClr>
                <a:schemeClr val="dk1"/>
              </a:buClr>
              <a:buSzPts val="1100"/>
            </a:pPr>
            <a:r>
              <a:rPr lang="en-US" sz="1600" dirty="0"/>
              <a:t>An actual ointment from a tree native to Judah.</a:t>
            </a:r>
          </a:p>
          <a:p>
            <a:pPr marL="800100" lvl="1" indent="-342900">
              <a:buClr>
                <a:schemeClr val="dk1"/>
              </a:buClr>
              <a:buSzPts val="1100"/>
            </a:pPr>
            <a:r>
              <a:rPr lang="en-US" sz="1600" dirty="0"/>
              <a:t>There is no cure for this people. What’s done is done. Conquest is coming.</a:t>
            </a:r>
          </a:p>
          <a:p>
            <a:pPr marL="342900" indent="-342900">
              <a:buClr>
                <a:schemeClr val="dk1"/>
              </a:buClr>
              <a:buSzPts val="1100"/>
            </a:pPr>
            <a:endParaRPr lang="en-US"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9148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8:18-9:3</a:t>
            </a:r>
            <a:endParaRPr sz="2400" dirty="0"/>
          </a:p>
        </p:txBody>
      </p:sp>
      <p:sp>
        <p:nvSpPr>
          <p:cNvPr id="84" name="Google Shape;84;p13"/>
          <p:cNvSpPr txBox="1">
            <a:spLocks noGrp="1"/>
          </p:cNvSpPr>
          <p:nvPr>
            <p:ph type="body" idx="1"/>
          </p:nvPr>
        </p:nvSpPr>
        <p:spPr>
          <a:xfrm>
            <a:off x="892025" y="1361308"/>
            <a:ext cx="7527665" cy="3039617"/>
          </a:xfrm>
          <a:prstGeom prst="rect">
            <a:avLst/>
          </a:prstGeom>
        </p:spPr>
        <p:txBody>
          <a:bodyPr spcFirstLastPara="1" wrap="square" lIns="0" tIns="0" rIns="0" bIns="0" anchor="t" anchorCtr="0">
            <a:noAutofit/>
          </a:bodyPr>
          <a:lstStyle/>
          <a:p>
            <a:pPr marL="342900" indent="-342900">
              <a:buClr>
                <a:schemeClr val="dk1"/>
              </a:buClr>
              <a:buSzPts val="1100"/>
            </a:pPr>
            <a:r>
              <a:rPr lang="en-US" sz="1600" dirty="0"/>
              <a:t>“a traveler’s lodging place”</a:t>
            </a:r>
          </a:p>
          <a:p>
            <a:pPr marL="800100" lvl="1" indent="-342900">
              <a:buClr>
                <a:schemeClr val="dk1"/>
              </a:buClr>
              <a:buSzPts val="1100"/>
            </a:pPr>
            <a:r>
              <a:rPr lang="en-US" sz="1600" dirty="0"/>
              <a:t>Jeremiah wishes he had a quiet place to which he can retreat and grieve.</a:t>
            </a:r>
          </a:p>
          <a:p>
            <a:pPr marL="800100" lvl="1" indent="-342900">
              <a:buClr>
                <a:schemeClr val="dk1"/>
              </a:buClr>
              <a:buSzPts val="1100"/>
            </a:pPr>
            <a:r>
              <a:rPr lang="en-US" sz="1600" dirty="0"/>
              <a:t>This isn’t anger. This is grief</a:t>
            </a:r>
            <a:r>
              <a:rPr lang="en-US" sz="1600" b="1" dirty="0"/>
              <a:t>. He’s grieving in advance of the coming suffering. </a:t>
            </a:r>
          </a:p>
          <a:p>
            <a:pPr marL="800100" lvl="1" indent="-342900">
              <a:buClr>
                <a:schemeClr val="dk1"/>
              </a:buClr>
              <a:buSzPts val="1100"/>
            </a:pPr>
            <a:r>
              <a:rPr lang="en-US" sz="1600" dirty="0"/>
              <a:t>Like Jesus in the Garden of Gethsemane.</a:t>
            </a:r>
          </a:p>
          <a:p>
            <a:pPr marL="800100" lvl="1" indent="-342900">
              <a:buClr>
                <a:schemeClr val="dk1"/>
              </a:buClr>
              <a:buSzPts val="1100"/>
            </a:pPr>
            <a:r>
              <a:rPr lang="en-US" sz="1600" dirty="0"/>
              <a:t>And he said to them, ‘I am deeply grieved, even to death; remain here, and keep awake.’ And going a little farther, he threw himself on the ground and prayed that, if it were possible, the hour might pass from him. He said, ‘Abba, Father, for you all things are possible; remove this cup from me; yet, not what I want, but what you want.’ (Mark 14:34-36).</a:t>
            </a:r>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17414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8:18-9:3</a:t>
            </a:r>
            <a:endParaRPr sz="2400" dirty="0"/>
          </a:p>
        </p:txBody>
      </p:sp>
      <p:sp>
        <p:nvSpPr>
          <p:cNvPr id="84" name="Google Shape;84;p13"/>
          <p:cNvSpPr txBox="1">
            <a:spLocks noGrp="1"/>
          </p:cNvSpPr>
          <p:nvPr>
            <p:ph type="body" idx="1"/>
          </p:nvPr>
        </p:nvSpPr>
        <p:spPr>
          <a:xfrm>
            <a:off x="892025" y="1361308"/>
            <a:ext cx="7527665" cy="3039617"/>
          </a:xfrm>
          <a:prstGeom prst="rect">
            <a:avLst/>
          </a:prstGeom>
        </p:spPr>
        <p:txBody>
          <a:bodyPr spcFirstLastPara="1" wrap="square" lIns="0" tIns="0" rIns="0" bIns="0" anchor="t" anchorCtr="0">
            <a:noAutofit/>
          </a:bodyPr>
          <a:lstStyle/>
          <a:p>
            <a:pPr marL="0" indent="0" algn="ctr">
              <a:buClr>
                <a:schemeClr val="dk1"/>
              </a:buClr>
              <a:buSzPts val="1100"/>
              <a:buNone/>
            </a:pPr>
            <a:endParaRPr lang="en-US" sz="1600" b="1" dirty="0"/>
          </a:p>
          <a:p>
            <a:pPr marL="0" indent="0" algn="ctr">
              <a:buClr>
                <a:schemeClr val="dk1"/>
              </a:buClr>
              <a:buSzPts val="1100"/>
              <a:buNone/>
            </a:pPr>
            <a:r>
              <a:rPr lang="en-US" sz="1600" b="1" dirty="0"/>
              <a:t>Grief can be an expression of the deepest faith.</a:t>
            </a:r>
          </a:p>
          <a:p>
            <a:pPr marL="0" indent="0" algn="ctr">
              <a:buClr>
                <a:schemeClr val="dk1"/>
              </a:buClr>
              <a:buSzPts val="1100"/>
              <a:buNone/>
            </a:pPr>
            <a:endParaRPr lang="en-US" sz="1600" dirty="0"/>
          </a:p>
          <a:p>
            <a:pPr marL="0" indent="0" algn="ctr">
              <a:buClr>
                <a:schemeClr val="dk1"/>
              </a:buClr>
              <a:buSzPts val="1100"/>
              <a:buNone/>
            </a:pPr>
            <a:r>
              <a:rPr lang="en-US" sz="1600" dirty="0"/>
              <a:t>How? Faced with terrible suffering, Jeremiah and Jesus:</a:t>
            </a:r>
          </a:p>
          <a:p>
            <a:pPr marL="285750" indent="-285750" algn="ctr">
              <a:buClr>
                <a:schemeClr val="dk1"/>
              </a:buClr>
              <a:buSzPts val="1100"/>
            </a:pPr>
            <a:r>
              <a:rPr lang="en-US" sz="1600" dirty="0"/>
              <a:t>Give voice to their pain.</a:t>
            </a:r>
          </a:p>
          <a:p>
            <a:pPr marL="285750" indent="-285750" algn="ctr">
              <a:buClr>
                <a:schemeClr val="dk1"/>
              </a:buClr>
              <a:buSzPts val="1100"/>
            </a:pPr>
            <a:r>
              <a:rPr lang="en-US" sz="1600" dirty="0"/>
              <a:t>They don’t hold back.</a:t>
            </a:r>
          </a:p>
          <a:p>
            <a:pPr marL="285750" indent="-285750" algn="ctr">
              <a:buClr>
                <a:schemeClr val="dk1"/>
              </a:buClr>
              <a:buSzPts val="1100"/>
            </a:pPr>
            <a:r>
              <a:rPr lang="en-US" sz="1600" dirty="0"/>
              <a:t>They recognize they’re not alone.</a:t>
            </a:r>
          </a:p>
          <a:p>
            <a:pPr marL="285750" indent="-285750" algn="ctr">
              <a:buClr>
                <a:schemeClr val="dk1"/>
              </a:buClr>
              <a:buSzPts val="1100"/>
            </a:pPr>
            <a:r>
              <a:rPr lang="en-US" sz="1600" dirty="0"/>
              <a:t>They surrender control to God.</a:t>
            </a:r>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1359300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9:12-16</a:t>
            </a:r>
            <a:endParaRPr sz="2400" dirty="0"/>
          </a:p>
        </p:txBody>
      </p:sp>
      <p:sp>
        <p:nvSpPr>
          <p:cNvPr id="84" name="Google Shape;84;p13"/>
          <p:cNvSpPr txBox="1">
            <a:spLocks noGrp="1"/>
          </p:cNvSpPr>
          <p:nvPr>
            <p:ph type="body" idx="1"/>
          </p:nvPr>
        </p:nvSpPr>
        <p:spPr>
          <a:xfrm>
            <a:off x="892025" y="1196716"/>
            <a:ext cx="7527665" cy="3039617"/>
          </a:xfrm>
          <a:prstGeom prst="rect">
            <a:avLst/>
          </a:prstGeom>
        </p:spPr>
        <p:txBody>
          <a:bodyPr spcFirstLastPara="1" wrap="square" lIns="0" tIns="0" rIns="0" bIns="0" anchor="t" anchorCtr="0">
            <a:noAutofit/>
          </a:bodyPr>
          <a:lstStyle/>
          <a:p>
            <a:pPr marL="285750" indent="-285750">
              <a:buClr>
                <a:schemeClr val="dk1"/>
              </a:buClr>
              <a:buSzPts val="1100"/>
            </a:pPr>
            <a:r>
              <a:rPr lang="en-US" sz="1600" dirty="0"/>
              <a:t>”Who is wise enough to understand?”</a:t>
            </a:r>
          </a:p>
          <a:p>
            <a:pPr marL="742950" lvl="1" indent="-285750">
              <a:buClr>
                <a:schemeClr val="dk1"/>
              </a:buClr>
              <a:buSzPts val="1100"/>
            </a:pPr>
            <a:r>
              <a:rPr lang="en-US" sz="1600" dirty="0"/>
              <a:t>He’s asking a question of </a:t>
            </a:r>
            <a:r>
              <a:rPr lang="en-US" sz="1600" b="1" dirty="0"/>
              <a:t>theodicy: </a:t>
            </a:r>
            <a:r>
              <a:rPr lang="en-US" sz="1600" dirty="0"/>
              <a:t>why does a good God allow evil to exist?</a:t>
            </a:r>
          </a:p>
          <a:p>
            <a:pPr marL="742950" lvl="1" indent="-285750">
              <a:buClr>
                <a:schemeClr val="dk1"/>
              </a:buClr>
              <a:buSzPts val="1100"/>
            </a:pPr>
            <a:r>
              <a:rPr lang="en-US" sz="1600" u="sng" dirty="0"/>
              <a:t>In this situation:</a:t>
            </a:r>
            <a:r>
              <a:rPr lang="en-US" sz="1600" dirty="0"/>
              <a:t> the problem is the Babylonian conquest of Jerusalem and the colossal scale of human death and suffering.</a:t>
            </a:r>
          </a:p>
          <a:p>
            <a:pPr marL="742950" lvl="1" indent="-285750">
              <a:buClr>
                <a:schemeClr val="dk1"/>
              </a:buClr>
              <a:buSzPts val="1100"/>
            </a:pPr>
            <a:r>
              <a:rPr lang="en-US" sz="1600" u="sng" dirty="0"/>
              <a:t>The answer</a:t>
            </a:r>
            <a:r>
              <a:rPr lang="en-US" sz="1600" dirty="0"/>
              <a:t>: sin. </a:t>
            </a:r>
          </a:p>
          <a:p>
            <a:pPr marL="1200150" lvl="2" indent="-285750">
              <a:buClr>
                <a:schemeClr val="dk1"/>
              </a:buClr>
              <a:buSzPts val="1100"/>
            </a:pPr>
            <a:r>
              <a:rPr lang="en-US" sz="1600" dirty="0"/>
              <a:t>Human suffering because of human violence is a product of human actions.</a:t>
            </a:r>
          </a:p>
          <a:p>
            <a:pPr marL="1200150" lvl="2" indent="-285750">
              <a:buClr>
                <a:schemeClr val="dk1"/>
              </a:buClr>
              <a:buSzPts val="1100"/>
            </a:pPr>
            <a:r>
              <a:rPr lang="en-US" sz="1600" dirty="0"/>
              <a:t>”forsaken my voice”: turning away from God</a:t>
            </a:r>
          </a:p>
          <a:p>
            <a:pPr marL="1200150" lvl="2" indent="-285750">
              <a:buClr>
                <a:schemeClr val="dk1"/>
              </a:buClr>
              <a:buSzPts val="1100"/>
            </a:pPr>
            <a:r>
              <a:rPr lang="en-US" sz="1600" dirty="0"/>
              <a:t>“followed their own hearts”: turned toward a false god</a:t>
            </a:r>
          </a:p>
          <a:p>
            <a:pPr marL="742950" lvl="1" indent="-285750">
              <a:buClr>
                <a:schemeClr val="dk1"/>
              </a:buClr>
              <a:buSzPts val="1100"/>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1523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1044475" y="742575"/>
            <a:ext cx="7207500" cy="6333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2400" dirty="0"/>
              <a:t>Jeremiah 9:12-16</a:t>
            </a:r>
            <a:endParaRPr sz="2400" dirty="0"/>
          </a:p>
        </p:txBody>
      </p:sp>
      <p:sp>
        <p:nvSpPr>
          <p:cNvPr id="84" name="Google Shape;84;p13"/>
          <p:cNvSpPr txBox="1">
            <a:spLocks noGrp="1"/>
          </p:cNvSpPr>
          <p:nvPr>
            <p:ph type="body" idx="1"/>
          </p:nvPr>
        </p:nvSpPr>
        <p:spPr>
          <a:xfrm>
            <a:off x="892025" y="1644772"/>
            <a:ext cx="2069281" cy="3039617"/>
          </a:xfrm>
          <a:prstGeom prst="rect">
            <a:avLst/>
          </a:prstGeom>
        </p:spPr>
        <p:txBody>
          <a:bodyPr spcFirstLastPara="1" wrap="square" lIns="0" tIns="0" rIns="0" bIns="0" anchor="t" anchorCtr="0">
            <a:noAutofit/>
          </a:bodyPr>
          <a:lstStyle/>
          <a:p>
            <a:pPr marL="285750" indent="-285750">
              <a:buClr>
                <a:schemeClr val="dk1"/>
              </a:buClr>
              <a:buSzPts val="1100"/>
            </a:pPr>
            <a:r>
              <a:rPr lang="en-US" sz="1600" dirty="0"/>
              <a:t>Sin scatters people.</a:t>
            </a:r>
          </a:p>
          <a:p>
            <a:pPr marL="285750" indent="-285750">
              <a:buClr>
                <a:schemeClr val="dk1"/>
              </a:buClr>
              <a:buSzPts val="1100"/>
            </a:pPr>
            <a:r>
              <a:rPr lang="en-US" sz="1600" dirty="0"/>
              <a:t>Sin that we do.</a:t>
            </a:r>
          </a:p>
          <a:p>
            <a:pPr marL="285750" indent="-285750">
              <a:buClr>
                <a:schemeClr val="dk1"/>
              </a:buClr>
              <a:buSzPts val="1100"/>
            </a:pPr>
            <a:r>
              <a:rPr lang="en-US" sz="1600" dirty="0"/>
              <a:t>Sin that we do to others.</a:t>
            </a:r>
          </a:p>
          <a:p>
            <a:pPr marL="285750" indent="-285750">
              <a:buClr>
                <a:schemeClr val="dk1"/>
              </a:buClr>
              <a:buSzPts val="1100"/>
            </a:pPr>
            <a:r>
              <a:rPr lang="en-US" sz="1600" dirty="0"/>
              <a:t>Sin pulls people apart.</a:t>
            </a:r>
          </a:p>
          <a:p>
            <a:pPr marL="742950" lvl="1" indent="-285750">
              <a:buClr>
                <a:schemeClr val="dk1"/>
              </a:buClr>
              <a:buSzPts val="1100"/>
            </a:pPr>
            <a:endParaRPr lang="en-US" sz="1600" dirty="0"/>
          </a:p>
        </p:txBody>
      </p:sp>
      <p:sp>
        <p:nvSpPr>
          <p:cNvPr id="86" name="Google Shape;86;p13"/>
          <p:cNvSpPr txBox="1">
            <a:spLocks noGrp="1"/>
          </p:cNvSpPr>
          <p:nvPr>
            <p:ph type="sldNum" idx="12"/>
          </p:nvPr>
        </p:nvSpPr>
        <p:spPr>
          <a:xfrm>
            <a:off x="8619825" y="4630250"/>
            <a:ext cx="524100" cy="513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9</a:t>
            </a:fld>
            <a:endParaRPr/>
          </a:p>
        </p:txBody>
      </p:sp>
      <p:pic>
        <p:nvPicPr>
          <p:cNvPr id="5" name="Picture 4" descr="Text&#10;&#10;Description automatically generated">
            <a:extLst>
              <a:ext uri="{FF2B5EF4-FFF2-40B4-BE49-F238E27FC236}">
                <a16:creationId xmlns:a16="http://schemas.microsoft.com/office/drawing/2014/main" id="{28B3375E-C4F3-6541-90B8-CFD1FF4356FE}"/>
              </a:ext>
            </a:extLst>
          </p:cNvPr>
          <p:cNvPicPr>
            <a:picLocks noChangeAspect="1"/>
          </p:cNvPicPr>
          <p:nvPr/>
        </p:nvPicPr>
        <p:blipFill>
          <a:blip r:embed="rId3"/>
          <a:stretch>
            <a:fillRect/>
          </a:stretch>
        </p:blipFill>
        <p:spPr>
          <a:xfrm>
            <a:off x="2961306" y="1196716"/>
            <a:ext cx="6182694" cy="2800234"/>
          </a:xfrm>
          <a:prstGeom prst="rect">
            <a:avLst/>
          </a:prstGeom>
        </p:spPr>
      </p:pic>
    </p:spTree>
    <p:extLst>
      <p:ext uri="{BB962C8B-B14F-4D97-AF65-F5344CB8AC3E}">
        <p14:creationId xmlns:p14="http://schemas.microsoft.com/office/powerpoint/2010/main" val="2080965150"/>
      </p:ext>
    </p:extLst>
  </p:cSld>
  <p:clrMapOvr>
    <a:masterClrMapping/>
  </p:clrMapOvr>
</p:sld>
</file>

<file path=ppt/theme/theme1.xml><?xml version="1.0" encoding="utf-8"?>
<a:theme xmlns:a="http://schemas.openxmlformats.org/drawingml/2006/main" name="Timandra template">
  <a:themeElements>
    <a:clrScheme name="Custom 347">
      <a:dk1>
        <a:srgbClr val="24283B"/>
      </a:dk1>
      <a:lt1>
        <a:srgbClr val="FFFFFF"/>
      </a:lt1>
      <a:dk2>
        <a:srgbClr val="80828B"/>
      </a:dk2>
      <a:lt2>
        <a:srgbClr val="EAECF0"/>
      </a:lt2>
      <a:accent1>
        <a:srgbClr val="FFCE00"/>
      </a:accent1>
      <a:accent2>
        <a:srgbClr val="FFF14C"/>
      </a:accent2>
      <a:accent3>
        <a:srgbClr val="9FE2D0"/>
      </a:accent3>
      <a:accent4>
        <a:srgbClr val="1AB6D1"/>
      </a:accent4>
      <a:accent5>
        <a:srgbClr val="0784B1"/>
      </a:accent5>
      <a:accent6>
        <a:srgbClr val="EE7673"/>
      </a:accent6>
      <a:hlink>
        <a:srgbClr val="3180BD"/>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17866</TotalTime>
  <Words>1154</Words>
  <Application>Microsoft Macintosh PowerPoint</Application>
  <PresentationFormat>On-screen Show (16:9)</PresentationFormat>
  <Paragraphs>147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Red Hat Text</vt:lpstr>
      <vt:lpstr>Arial</vt:lpstr>
      <vt:lpstr>Red Hat Display</vt:lpstr>
      <vt:lpstr>Timandra template</vt:lpstr>
      <vt:lpstr>Jeremiah</vt:lpstr>
      <vt:lpstr>Review</vt:lpstr>
      <vt:lpstr>Review</vt:lpstr>
      <vt:lpstr>Review</vt:lpstr>
      <vt:lpstr>Jeremiah 8:18-9:3</vt:lpstr>
      <vt:lpstr>Jeremiah 8:18-9:3</vt:lpstr>
      <vt:lpstr>Jeremiah 8:18-9:3</vt:lpstr>
      <vt:lpstr>Jeremiah 9:12-16</vt:lpstr>
      <vt:lpstr>Jeremiah 9:12-16</vt:lpstr>
      <vt:lpstr>Jeremiah 9:12-16</vt:lpstr>
      <vt:lpstr>Jeremiah 9:23-26</vt:lpstr>
      <vt:lpstr>Jeremiah 9:23-26</vt:lpstr>
      <vt:lpstr>Jeremiah 11:18-23</vt:lpstr>
      <vt:lpstr>Jeremiah 12:14-17</vt:lpstr>
      <vt:lpstr>Jeremiah 14:13-16</vt:lpstr>
      <vt:lpstr>Jeremiah 15:10, 19-21</vt:lpstr>
      <vt:lpstr>Jeremiah 16:1-4</vt:lpstr>
      <vt:lpstr>Jeremiah 16:14-15</vt:lpstr>
      <vt:lpstr>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dc:title>
  <cp:lastModifiedBy>David Horton</cp:lastModifiedBy>
  <cp:revision>15</cp:revision>
  <dcterms:modified xsi:type="dcterms:W3CDTF">2021-07-06T01:25:07Z</dcterms:modified>
</cp:coreProperties>
</file>