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1"/>
  </p:notesMasterIdLst>
  <p:sldIdLst>
    <p:sldId id="256" r:id="rId2"/>
    <p:sldId id="261" r:id="rId3"/>
    <p:sldId id="296" r:id="rId4"/>
    <p:sldId id="297" r:id="rId5"/>
    <p:sldId id="259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7" r:id="rId14"/>
    <p:sldId id="305" r:id="rId15"/>
    <p:sldId id="306" r:id="rId16"/>
    <p:sldId id="308" r:id="rId17"/>
    <p:sldId id="309" r:id="rId18"/>
    <p:sldId id="310" r:id="rId19"/>
    <p:sldId id="311" r:id="rId20"/>
  </p:sldIdLst>
  <p:sldSz cx="9144000" cy="5143500" type="screen16x9"/>
  <p:notesSz cx="6858000" cy="9144000"/>
  <p:embeddedFontLst>
    <p:embeddedFont>
      <p:font typeface="Lora" pitchFamily="2" charset="77"/>
      <p:regular r:id="rId22"/>
      <p:bold r:id="rId23"/>
      <p:italic r:id="rId24"/>
      <p:boldItalic r:id="rId25"/>
    </p:embeddedFont>
    <p:embeddedFont>
      <p:font typeface="Quattrocento Sans" panose="020B0502050000020003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5B2040-0373-4AB5-8C16-54180E59C3D7}">
  <a:tblStyle styleId="{DA5B2040-0373-4AB5-8C16-54180E59C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D83C8C0-4F54-423C-8FE9-BE38F65F230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 snapToObjects="1">
      <p:cViewPr varScale="1">
        <p:scale>
          <a:sx n="140" d="100"/>
          <a:sy n="140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5943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569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7214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8694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454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171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0601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2217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7463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181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718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901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8152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346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979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94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896549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996630" y="182100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chemeClr val="accent1"/>
                </a:highlight>
              </a:rPr>
              <a:t>Jeremiah</a:t>
            </a:r>
            <a:br>
              <a:rPr lang="en" dirty="0">
                <a:highlight>
                  <a:schemeClr val="accent1"/>
                </a:highlight>
              </a:rPr>
            </a:br>
            <a:r>
              <a:rPr lang="en" dirty="0"/>
              <a:t>Not Just a Bullfrog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44674" y="925200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chemeClr val="accent1"/>
                </a:highlight>
              </a:rPr>
              <a:t>Jeremiah 1:4-10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78561" y="1227392"/>
            <a:ext cx="8786878" cy="40212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dirty="0"/>
              <a:t>Jeremiah receives the call to preach as a pre-teen or teenager.</a:t>
            </a:r>
          </a:p>
          <a:p>
            <a:pPr marL="342900" indent="-342900"/>
            <a:r>
              <a:rPr lang="en-US" dirty="0"/>
              <a:t>He thinks he’s unqualified to do the job.</a:t>
            </a:r>
          </a:p>
          <a:p>
            <a:pPr marL="800100" lvl="1" indent="-342900"/>
            <a:r>
              <a:rPr lang="en-US" dirty="0"/>
              <a:t>For Moses, the problem was his stutter.</a:t>
            </a:r>
          </a:p>
          <a:p>
            <a:pPr marL="800100" lvl="1" indent="-342900"/>
            <a:r>
              <a:rPr lang="en-US" dirty="0"/>
              <a:t>For Jonah, the problem was his bitterness.</a:t>
            </a:r>
          </a:p>
          <a:p>
            <a:pPr marL="800100" lvl="1" indent="-342900"/>
            <a:r>
              <a:rPr lang="en-US" dirty="0"/>
              <a:t>For Jesus, the problem was his “illegitimate” birth.</a:t>
            </a:r>
          </a:p>
          <a:p>
            <a:pPr marL="800100" lvl="1" indent="-342900"/>
            <a:r>
              <a:rPr lang="en-US" dirty="0"/>
              <a:t>For Paul, the problem was his past.</a:t>
            </a:r>
          </a:p>
          <a:p>
            <a:pPr marL="800100" lvl="1" indent="-342900"/>
            <a:r>
              <a:rPr lang="en-US" dirty="0"/>
              <a:t>For Jeremiah, the problem was his age.</a:t>
            </a:r>
          </a:p>
          <a:p>
            <a:pPr marL="342900" indent="-342900"/>
            <a:r>
              <a:rPr lang="en-US" b="1" dirty="0"/>
              <a:t>You know you’re called when you’re the one doing the job and it doesn’t make sense that you’re the one doing it.</a:t>
            </a:r>
          </a:p>
          <a:p>
            <a:pPr marL="342900" indent="-342900"/>
            <a:r>
              <a:rPr lang="en-US" dirty="0"/>
              <a:t>Jeremiah’s words will “destroy” and “build up.”</a:t>
            </a:r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1BF6C9-2E01-3449-A4D4-D6DE88606227}"/>
              </a:ext>
            </a:extLst>
          </p:cNvPr>
          <p:cNvSpPr txBox="1"/>
          <p:nvPr/>
        </p:nvSpPr>
        <p:spPr>
          <a:xfrm>
            <a:off x="1472184" y="175564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07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44674" y="925200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chemeClr val="accent1"/>
                </a:highlight>
              </a:rPr>
              <a:t>Jeremiah: 1:4-10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78561" y="925388"/>
            <a:ext cx="8786878" cy="40212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 new take on calling. Calling isn’t the “one thing you’re supposed to do with your life.” </a:t>
            </a:r>
          </a:p>
          <a:p>
            <a:pPr marL="0" indent="0" algn="ctr">
              <a:buNone/>
            </a:pPr>
            <a:r>
              <a:rPr lang="en-US" b="1" dirty="0"/>
              <a:t>Calling is the essential work that no one else but you can do, even if other people are better qualified.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In the chat: when did you have a “word” to speak and you didn’t want to speak it, but you found yourself speaking it anyway?</a:t>
            </a:r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1BF6C9-2E01-3449-A4D4-D6DE88606227}"/>
              </a:ext>
            </a:extLst>
          </p:cNvPr>
          <p:cNvSpPr txBox="1"/>
          <p:nvPr/>
        </p:nvSpPr>
        <p:spPr>
          <a:xfrm>
            <a:off x="1472184" y="175564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998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44674" y="925200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chemeClr val="accent1"/>
                </a:highlight>
              </a:rPr>
              <a:t>Jeremiah 1:11-19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78561" y="1360800"/>
            <a:ext cx="8786878" cy="40212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dirty="0"/>
              <a:t>A play on words</a:t>
            </a:r>
          </a:p>
          <a:p>
            <a:pPr marL="800100" lvl="1" indent="-342900"/>
            <a:r>
              <a:rPr lang="en-US" dirty="0"/>
              <a:t>Almond tree in Hebrew is </a:t>
            </a:r>
            <a:r>
              <a:rPr lang="en-US" i="1" dirty="0" err="1"/>
              <a:t>shaqed</a:t>
            </a:r>
            <a:endParaRPr lang="en-US" i="1" dirty="0"/>
          </a:p>
          <a:p>
            <a:pPr marL="800100" lvl="1" indent="-342900"/>
            <a:r>
              <a:rPr lang="en-US" dirty="0"/>
              <a:t>Watchtower in Hebrew is </a:t>
            </a:r>
            <a:r>
              <a:rPr lang="en-US" i="1" dirty="0" err="1"/>
              <a:t>shoqed</a:t>
            </a:r>
            <a:endParaRPr lang="en-US" i="1" dirty="0"/>
          </a:p>
          <a:p>
            <a:pPr marL="800100" lvl="1" indent="-342900"/>
            <a:r>
              <a:rPr lang="en-US" dirty="0"/>
              <a:t>Jeremiah is to be the sentry on the watchtower </a:t>
            </a:r>
            <a:r>
              <a:rPr lang="en-US" b="1" dirty="0"/>
              <a:t>who sounds the alarm that trouble is coming.</a:t>
            </a:r>
          </a:p>
          <a:p>
            <a:pPr marL="342900" indent="-342900"/>
            <a:r>
              <a:rPr lang="en-US" dirty="0"/>
              <a:t>A boiling pot, pouring out away from the north</a:t>
            </a:r>
          </a:p>
          <a:p>
            <a:pPr marL="800100" lvl="1" indent="-342900"/>
            <a:r>
              <a:rPr lang="en-US" dirty="0"/>
              <a:t>Trouble will come from the north: the Babylonian army</a:t>
            </a:r>
          </a:p>
          <a:p>
            <a:pPr marL="800100" lvl="1" indent="-342900"/>
            <a:r>
              <a:rPr lang="en-US" dirty="0"/>
              <a:t>Why? “for all their wickedness in forsaking me; they have made offerings to other gods, and worshipped the works of their own hands.”</a:t>
            </a:r>
          </a:p>
          <a:p>
            <a:pPr marL="800100" lvl="1" indent="-342900"/>
            <a:endParaRPr lang="en-US"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1BF6C9-2E01-3449-A4D4-D6DE88606227}"/>
              </a:ext>
            </a:extLst>
          </p:cNvPr>
          <p:cNvSpPr txBox="1"/>
          <p:nvPr/>
        </p:nvSpPr>
        <p:spPr>
          <a:xfrm>
            <a:off x="1472184" y="175564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40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44674" y="925200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chemeClr val="accent1"/>
                </a:highlight>
              </a:rPr>
              <a:t>Jeremiah 1:11-19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78561" y="1360800"/>
            <a:ext cx="3417281" cy="37826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dirty="0"/>
              <a:t>Trouble will come in 586BC when the Babylonian Empire destroys Jerusalem.</a:t>
            </a:r>
          </a:p>
          <a:p>
            <a:pPr marL="342900" indent="-342900"/>
            <a:r>
              <a:rPr lang="en-US" dirty="0"/>
              <a:t>Jeremiah sees this 40 years before it happens.</a:t>
            </a:r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1BF6C9-2E01-3449-A4D4-D6DE88606227}"/>
              </a:ext>
            </a:extLst>
          </p:cNvPr>
          <p:cNvSpPr txBox="1"/>
          <p:nvPr/>
        </p:nvSpPr>
        <p:spPr>
          <a:xfrm>
            <a:off x="1472184" y="175564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37C8F-BE1D-EA4C-87E8-1C6584A3A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842" y="1360800"/>
            <a:ext cx="5369597" cy="36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94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44674" y="925200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chemeClr val="accent1"/>
                </a:highlight>
              </a:rPr>
              <a:t>Jeremiah 2:13, 26-28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78561" y="1360800"/>
            <a:ext cx="8786878" cy="40212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dirty="0"/>
              <a:t>The twin dangers to Israel</a:t>
            </a:r>
          </a:p>
          <a:p>
            <a:pPr marL="800100" lvl="1" indent="-342900"/>
            <a:r>
              <a:rPr lang="en-US" b="1" dirty="0"/>
              <a:t>Turning away</a:t>
            </a:r>
            <a:r>
              <a:rPr lang="en-US" dirty="0"/>
              <a:t> from God (the fountain of living water)</a:t>
            </a:r>
          </a:p>
          <a:p>
            <a:pPr marL="800100" lvl="1" indent="-342900"/>
            <a:r>
              <a:rPr lang="en-US" b="1" dirty="0"/>
              <a:t>Turning toward </a:t>
            </a:r>
            <a:r>
              <a:rPr lang="en-US" dirty="0"/>
              <a:t>false gods (cracked cisterns that hold no water)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err="1"/>
              <a:t>menti.com</a:t>
            </a:r>
            <a:endParaRPr lang="en-US" dirty="0"/>
          </a:p>
          <a:p>
            <a:pPr marL="800100" lvl="1" indent="-342900"/>
            <a:endParaRPr lang="en-US" dirty="0"/>
          </a:p>
          <a:p>
            <a:pPr marL="800100" lvl="1" indent="-342900"/>
            <a:endParaRPr lang="en-US"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1BF6C9-2E01-3449-A4D4-D6DE88606227}"/>
              </a:ext>
            </a:extLst>
          </p:cNvPr>
          <p:cNvSpPr txBox="1"/>
          <p:nvPr/>
        </p:nvSpPr>
        <p:spPr>
          <a:xfrm>
            <a:off x="1472184" y="175564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5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44674" y="925200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chemeClr val="accent1"/>
                </a:highlight>
              </a:rPr>
              <a:t>Jeremiah 3:1-3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78561" y="1360800"/>
            <a:ext cx="5188967" cy="3622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dirty="0"/>
              <a:t>Idolatry is adultery</a:t>
            </a:r>
          </a:p>
          <a:p>
            <a:pPr marL="800100" lvl="1" indent="-342900"/>
            <a:r>
              <a:rPr lang="en-US" dirty="0"/>
              <a:t>Israel has “lain with” gods of other cultures</a:t>
            </a:r>
          </a:p>
          <a:p>
            <a:pPr marL="800100" lvl="1" indent="-342900"/>
            <a:r>
              <a:rPr lang="en-US" dirty="0"/>
              <a:t>Likely under the reign of King Manasseh, see 2 Kings 21</a:t>
            </a:r>
          </a:p>
          <a:p>
            <a:pPr marL="800100" lvl="1" indent="-342900"/>
            <a:r>
              <a:rPr lang="en-US" dirty="0"/>
              <a:t>Baal, Asherah, possibly Molech</a:t>
            </a:r>
          </a:p>
          <a:p>
            <a:pPr marL="342900" indent="-342900"/>
            <a:r>
              <a:rPr lang="en-US" dirty="0"/>
              <a:t>Note references to “the land”</a:t>
            </a:r>
          </a:p>
          <a:p>
            <a:pPr marL="800100" lvl="1" indent="-342900"/>
            <a:r>
              <a:rPr lang="en-US" b="1" dirty="0"/>
              <a:t>Idolatry has consequences for real-world life</a:t>
            </a:r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1BF6C9-2E01-3449-A4D4-D6DE88606227}"/>
              </a:ext>
            </a:extLst>
          </p:cNvPr>
          <p:cNvSpPr txBox="1"/>
          <p:nvPr/>
        </p:nvSpPr>
        <p:spPr>
          <a:xfrm>
            <a:off x="1472184" y="175564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C36C80-176B-5D47-9CAD-36D3586F5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970" y="94869"/>
            <a:ext cx="1423525" cy="33215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622229-5891-8740-9946-D84A6E22E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685423" y="94869"/>
            <a:ext cx="2132154" cy="284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06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44674" y="925200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chemeClr val="accent1"/>
                </a:highlight>
              </a:rPr>
              <a:t>Jeremiah 5:26-31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78561" y="1360800"/>
            <a:ext cx="8672831" cy="3622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dirty="0"/>
              <a:t>“Catch human beings,” likely in debt, forcing the poor to sell off property and family members</a:t>
            </a:r>
          </a:p>
          <a:p>
            <a:pPr marL="342900" indent="-342900"/>
            <a:r>
              <a:rPr lang="en-US" dirty="0"/>
              <a:t>The causes of justice, the orphan, and the needy have been forsaken</a:t>
            </a:r>
          </a:p>
          <a:p>
            <a:pPr marL="342900" indent="-342900"/>
            <a:r>
              <a:rPr lang="en-US" dirty="0"/>
              <a:t>Preachers lie and priests cover-up the lies.</a:t>
            </a:r>
          </a:p>
          <a:p>
            <a:pPr marL="342900" indent="-342900"/>
            <a:endParaRPr lang="en-US"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1BF6C9-2E01-3449-A4D4-D6DE88606227}"/>
              </a:ext>
            </a:extLst>
          </p:cNvPr>
          <p:cNvSpPr txBox="1"/>
          <p:nvPr/>
        </p:nvSpPr>
        <p:spPr>
          <a:xfrm>
            <a:off x="1472184" y="175564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19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44674" y="925200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chemeClr val="accent1"/>
                </a:highlight>
              </a:rPr>
              <a:t>Jeremiah 7:1-11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78561" y="1360800"/>
            <a:ext cx="8672831" cy="3622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dirty="0"/>
              <a:t>Jeremiah preaches in the Temple. Calls the Temple a “den of robbers.”</a:t>
            </a:r>
          </a:p>
          <a:p>
            <a:pPr marL="800100" lvl="1" indent="-342900"/>
            <a:r>
              <a:rPr lang="en-US" dirty="0"/>
              <a:t>Sound familiar?</a:t>
            </a:r>
          </a:p>
          <a:p>
            <a:pPr marL="800100" lvl="1" indent="-342900"/>
            <a:r>
              <a:rPr lang="en-US" b="1" dirty="0"/>
              <a:t>The prophet who looks most like Jesus is Jeremiah.</a:t>
            </a:r>
          </a:p>
          <a:p>
            <a:pPr marL="342900" indent="-342900"/>
            <a:r>
              <a:rPr lang="en-US" dirty="0"/>
              <a:t>See v.5-7. Jeremiah’s chief complaints are:</a:t>
            </a:r>
          </a:p>
          <a:p>
            <a:pPr marL="800100" lvl="1" indent="-342900"/>
            <a:r>
              <a:rPr lang="en-US" dirty="0"/>
              <a:t>Oppression of the “alien, the orphan, and the widow”</a:t>
            </a:r>
          </a:p>
          <a:p>
            <a:pPr marL="800100" lvl="1" indent="-342900"/>
            <a:r>
              <a:rPr lang="en-US" dirty="0"/>
              <a:t>Violence</a:t>
            </a:r>
          </a:p>
          <a:p>
            <a:pPr marL="800100" lvl="1" indent="-342900"/>
            <a:r>
              <a:rPr lang="en-US" dirty="0"/>
              <a:t>Worship of false gods</a:t>
            </a:r>
          </a:p>
          <a:p>
            <a:pPr marL="342900" indent="-342900"/>
            <a:r>
              <a:rPr lang="en-US" b="1" dirty="0"/>
              <a:t>God won’t dwell in Temple until the people’s actions dwell in God.</a:t>
            </a:r>
          </a:p>
          <a:p>
            <a:pPr marL="800100" lvl="1" indent="-342900"/>
            <a:endParaRPr lang="en-US"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1BF6C9-2E01-3449-A4D4-D6DE88606227}"/>
              </a:ext>
            </a:extLst>
          </p:cNvPr>
          <p:cNvSpPr txBox="1"/>
          <p:nvPr/>
        </p:nvSpPr>
        <p:spPr>
          <a:xfrm>
            <a:off x="1472184" y="175564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072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44674" y="925200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chemeClr val="accent1"/>
                </a:highlight>
              </a:rPr>
              <a:t>Jeremiah 7:1-11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78561" y="1360800"/>
            <a:ext cx="8672831" cy="3622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Jeremiah is reinterpreting what Israel’s religion should be.</a:t>
            </a:r>
          </a:p>
          <a:p>
            <a:pPr marL="342900" indent="-342900"/>
            <a:r>
              <a:rPr lang="en-US" dirty="0"/>
              <a:t>Until now, it was about sacrifices in the Temple.</a:t>
            </a:r>
          </a:p>
          <a:p>
            <a:pPr marL="342900" indent="-342900"/>
            <a:r>
              <a:rPr lang="en-US" dirty="0"/>
              <a:t>Now, it’s about </a:t>
            </a:r>
            <a:r>
              <a:rPr lang="en-US" b="1" dirty="0"/>
              <a:t>integrity </a:t>
            </a:r>
            <a:r>
              <a:rPr lang="en-US" dirty="0"/>
              <a:t>and </a:t>
            </a:r>
            <a:r>
              <a:rPr lang="en-US" b="1" dirty="0"/>
              <a:t>right living.</a:t>
            </a:r>
          </a:p>
          <a:p>
            <a:pPr marL="800100" lvl="1" indent="-342900"/>
            <a:r>
              <a:rPr lang="en-US" dirty="0"/>
              <a:t>Integrity to who God is.</a:t>
            </a:r>
          </a:p>
          <a:p>
            <a:pPr marL="800100" lvl="1" indent="-342900"/>
            <a:r>
              <a:rPr lang="en-US" dirty="0"/>
              <a:t>Right living because of who you believe God is.</a:t>
            </a:r>
          </a:p>
          <a:p>
            <a:pPr marL="800100" lvl="1" indent="-342900"/>
            <a:r>
              <a:rPr lang="en-US" dirty="0"/>
              <a:t>Again, sounds a lot like Jesus.</a:t>
            </a:r>
          </a:p>
          <a:p>
            <a:pPr marL="800100" lvl="1" indent="-342900"/>
            <a:endParaRPr lang="en-US" dirty="0"/>
          </a:p>
          <a:p>
            <a:pPr marL="342900" indent="-342900"/>
            <a:r>
              <a:rPr lang="en-US" dirty="0"/>
              <a:t>In the chat: how are we reinterpreting Christianity in our time, as we come out of the pandemic?</a:t>
            </a:r>
          </a:p>
          <a:p>
            <a:pPr marL="800100" lvl="1" indent="-34290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1BF6C9-2E01-3449-A4D4-D6DE88606227}"/>
              </a:ext>
            </a:extLst>
          </p:cNvPr>
          <p:cNvSpPr txBox="1"/>
          <p:nvPr/>
        </p:nvSpPr>
        <p:spPr>
          <a:xfrm>
            <a:off x="1472184" y="175564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81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44674" y="925200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chemeClr val="accent1"/>
                </a:highlight>
              </a:rPr>
              <a:t>Q&amp;A and next week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78561" y="1360800"/>
            <a:ext cx="8672831" cy="3622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dirty="0"/>
              <a:t>Any questions?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Next week: Jeremiah 8-16</a:t>
            </a:r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1BF6C9-2E01-3449-A4D4-D6DE88606227}"/>
              </a:ext>
            </a:extLst>
          </p:cNvPr>
          <p:cNvSpPr txBox="1"/>
          <p:nvPr/>
        </p:nvSpPr>
        <p:spPr>
          <a:xfrm>
            <a:off x="1472184" y="175564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51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is what </a:t>
            </a:r>
            <a:r>
              <a:rPr lang="en" dirty="0">
                <a:highlight>
                  <a:schemeClr val="accent1"/>
                </a:highlight>
              </a:rPr>
              <a:t>you can expect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83386" y="152503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dirty="0"/>
              <a:t>Six weeks at 7:30pm on Mondays</a:t>
            </a:r>
          </a:p>
          <a:p>
            <a:pPr marL="800100" lvl="1" indent="-342900"/>
            <a:r>
              <a:rPr lang="en-US" dirty="0"/>
              <a:t>June 28</a:t>
            </a:r>
          </a:p>
          <a:p>
            <a:pPr marL="800100" lvl="1" indent="-342900"/>
            <a:r>
              <a:rPr lang="en-US" dirty="0"/>
              <a:t>July 5</a:t>
            </a:r>
          </a:p>
          <a:p>
            <a:pPr marL="800100" lvl="1" indent="-342900"/>
            <a:r>
              <a:rPr lang="en-US" dirty="0"/>
              <a:t>July 12</a:t>
            </a:r>
          </a:p>
          <a:p>
            <a:pPr marL="800100" lvl="1" indent="-342900"/>
            <a:r>
              <a:rPr lang="en-US" dirty="0"/>
              <a:t>NO CLASS ON JULY 19</a:t>
            </a:r>
          </a:p>
          <a:p>
            <a:pPr marL="800100" lvl="1" indent="-342900"/>
            <a:r>
              <a:rPr lang="en-US" dirty="0"/>
              <a:t>July 26</a:t>
            </a:r>
          </a:p>
          <a:p>
            <a:pPr marL="800100" lvl="1" indent="-342900"/>
            <a:r>
              <a:rPr lang="en-US" dirty="0"/>
              <a:t>August 2</a:t>
            </a:r>
          </a:p>
          <a:p>
            <a:pPr marL="800100" lvl="1" indent="-342900"/>
            <a:r>
              <a:rPr lang="en-US" dirty="0"/>
              <a:t>August 9</a:t>
            </a:r>
          </a:p>
          <a:p>
            <a:pPr marL="342900" indent="-342900"/>
            <a:r>
              <a:rPr lang="en-US" dirty="0"/>
              <a:t>On Zoom</a:t>
            </a:r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is what </a:t>
            </a:r>
            <a:r>
              <a:rPr lang="en" dirty="0">
                <a:highlight>
                  <a:schemeClr val="accent1"/>
                </a:highlight>
              </a:rPr>
              <a:t>you can expect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83386" y="1525030"/>
            <a:ext cx="8786878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dirty="0"/>
              <a:t>A survey on the Book of Jeremiah</a:t>
            </a:r>
          </a:p>
          <a:p>
            <a:pPr marL="342900" indent="-342900"/>
            <a:r>
              <a:rPr lang="en-US" dirty="0"/>
              <a:t>We’ll cover 8-9 chapters each week</a:t>
            </a:r>
          </a:p>
          <a:p>
            <a:pPr marL="800100" lvl="1" indent="-342900"/>
            <a:r>
              <a:rPr lang="en-US" dirty="0"/>
              <a:t>Read these in advance</a:t>
            </a:r>
          </a:p>
          <a:p>
            <a:pPr marL="800100" lvl="1" indent="-342900"/>
            <a:r>
              <a:rPr lang="en-US" dirty="0"/>
              <a:t>We’ll discuss the major points (rather than going verse by verse)</a:t>
            </a:r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1BF6C9-2E01-3449-A4D4-D6DE88606227}"/>
              </a:ext>
            </a:extLst>
          </p:cNvPr>
          <p:cNvSpPr txBox="1"/>
          <p:nvPr/>
        </p:nvSpPr>
        <p:spPr>
          <a:xfrm>
            <a:off x="1472184" y="175564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314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is what </a:t>
            </a:r>
            <a:r>
              <a:rPr lang="en" dirty="0">
                <a:highlight>
                  <a:schemeClr val="accent1"/>
                </a:highlight>
              </a:rPr>
              <a:t>you can expect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83386" y="1525030"/>
            <a:ext cx="8786878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dirty="0"/>
              <a:t>Tonight: </a:t>
            </a:r>
          </a:p>
          <a:p>
            <a:pPr marL="800100" lvl="1" indent="-342900"/>
            <a:r>
              <a:rPr lang="en-US" dirty="0"/>
              <a:t>A bit of historical context</a:t>
            </a:r>
          </a:p>
          <a:p>
            <a:pPr marL="800100" lvl="1" indent="-342900"/>
            <a:r>
              <a:rPr lang="en-US" dirty="0"/>
              <a:t>Jeremiah 1-8</a:t>
            </a:r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1BF6C9-2E01-3449-A4D4-D6DE88606227}"/>
              </a:ext>
            </a:extLst>
          </p:cNvPr>
          <p:cNvSpPr txBox="1"/>
          <p:nvPr/>
        </p:nvSpPr>
        <p:spPr>
          <a:xfrm>
            <a:off x="1472184" y="175564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981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 was Jeremiah?</a:t>
            </a:r>
            <a:endParaRPr dirty="0"/>
          </a:p>
        </p:txBody>
      </p:sp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 was </a:t>
            </a:r>
            <a:r>
              <a:rPr lang="en" dirty="0">
                <a:highlight>
                  <a:schemeClr val="accent1"/>
                </a:highlight>
              </a:rPr>
              <a:t>Jeremiah?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83386" y="1525030"/>
            <a:ext cx="8786878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dirty="0"/>
              <a:t>Read Jeremiah 1:1-3</a:t>
            </a:r>
          </a:p>
          <a:p>
            <a:pPr marL="342900" indent="-342900"/>
            <a:r>
              <a:rPr lang="en-US" dirty="0"/>
              <a:t>A priest who switched careers and became a prophet</a:t>
            </a:r>
          </a:p>
          <a:p>
            <a:pPr marL="342900" indent="-342900"/>
            <a:r>
              <a:rPr lang="en-US" dirty="0"/>
              <a:t>From Anatoth</a:t>
            </a:r>
          </a:p>
          <a:p>
            <a:pPr marL="342900" indent="-342900"/>
            <a:r>
              <a:rPr lang="en-US" dirty="0"/>
              <a:t>A preaching ministry of about 45 years (626BC -581BC)</a:t>
            </a:r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1BF6C9-2E01-3449-A4D4-D6DE88606227}"/>
              </a:ext>
            </a:extLst>
          </p:cNvPr>
          <p:cNvSpPr txBox="1"/>
          <p:nvPr/>
        </p:nvSpPr>
        <p:spPr>
          <a:xfrm>
            <a:off x="1472184" y="175564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 was </a:t>
            </a:r>
            <a:r>
              <a:rPr lang="en" dirty="0">
                <a:highlight>
                  <a:schemeClr val="accent1"/>
                </a:highlight>
              </a:rPr>
              <a:t>Jeremiah?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1BF6C9-2E01-3449-A4D4-D6DE88606227}"/>
              </a:ext>
            </a:extLst>
          </p:cNvPr>
          <p:cNvSpPr txBox="1"/>
          <p:nvPr/>
        </p:nvSpPr>
        <p:spPr>
          <a:xfrm>
            <a:off x="1472184" y="175564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687E004-F4B4-A943-9AAE-E0AD31268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67" y="-49"/>
            <a:ext cx="67987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37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 was </a:t>
            </a:r>
            <a:r>
              <a:rPr lang="en" dirty="0">
                <a:highlight>
                  <a:schemeClr val="accent1"/>
                </a:highlight>
              </a:rPr>
              <a:t>Jeremiah?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83386" y="1525030"/>
            <a:ext cx="369367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dirty="0"/>
              <a:t>Preaches from the middle of King Josiah to the end of the King Zedekiah</a:t>
            </a:r>
          </a:p>
          <a:p>
            <a:pPr marL="342900" indent="-342900"/>
            <a:r>
              <a:rPr lang="en-US" dirty="0"/>
              <a:t>Then a few years afterward, when Jeremiah is exiled to Egypt</a:t>
            </a:r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1BF6C9-2E01-3449-A4D4-D6DE88606227}"/>
              </a:ext>
            </a:extLst>
          </p:cNvPr>
          <p:cNvSpPr txBox="1"/>
          <p:nvPr/>
        </p:nvSpPr>
        <p:spPr>
          <a:xfrm>
            <a:off x="1472184" y="175564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8A3062-BDAD-7C48-B33E-1903A4E42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185" y="281681"/>
            <a:ext cx="5325742" cy="45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46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 wrote </a:t>
            </a:r>
            <a:r>
              <a:rPr lang="en" dirty="0">
                <a:highlight>
                  <a:schemeClr val="accent1"/>
                </a:highlight>
              </a:rPr>
              <a:t>Jeremiah?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83386" y="1525030"/>
            <a:ext cx="8786878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dirty="0"/>
              <a:t>Read Jeremiah 36:1-6</a:t>
            </a:r>
          </a:p>
          <a:p>
            <a:pPr marL="800100" lvl="1" indent="-342900"/>
            <a:r>
              <a:rPr lang="en-US" dirty="0"/>
              <a:t>Jeremiah dictated his sermons to a scribe named Baruch.</a:t>
            </a:r>
          </a:p>
          <a:p>
            <a:pPr marL="800100" lvl="1" indent="-342900"/>
            <a:r>
              <a:rPr lang="en-US" dirty="0"/>
              <a:t>Why dictate? It’s most likely that Jeremiah couldn’t read or write.</a:t>
            </a:r>
          </a:p>
          <a:p>
            <a:pPr marL="800100" lvl="1" indent="-342900"/>
            <a:r>
              <a:rPr lang="en-US" dirty="0"/>
              <a:t>Baruch was the editor of Jeremiah’s sermons and stories, making Jeremiah a book of </a:t>
            </a:r>
            <a:r>
              <a:rPr lang="en-US" b="1" dirty="0"/>
              <a:t>biography </a:t>
            </a:r>
            <a:r>
              <a:rPr lang="en-US" dirty="0"/>
              <a:t>as much as </a:t>
            </a:r>
            <a:r>
              <a:rPr lang="en-US" b="1" dirty="0"/>
              <a:t>prophecy. </a:t>
            </a:r>
          </a:p>
          <a:p>
            <a:pPr marL="800100" lvl="1" indent="-342900"/>
            <a:r>
              <a:rPr lang="en-US" dirty="0"/>
              <a:t>The exiles carried the scroll into exile, where the scroll was copied and redacted further.</a:t>
            </a:r>
          </a:p>
          <a:p>
            <a:pPr marL="342900" indent="-342900"/>
            <a:r>
              <a:rPr lang="en-US" dirty="0"/>
              <a:t>Jeremiah is the closest Old Testament analogy to a Gospel.</a:t>
            </a:r>
          </a:p>
          <a:p>
            <a:pPr marL="800100" lvl="1" indent="-342900"/>
            <a:endParaRPr lang="en-US"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1BF6C9-2E01-3449-A4D4-D6DE88606227}"/>
              </a:ext>
            </a:extLst>
          </p:cNvPr>
          <p:cNvSpPr txBox="1"/>
          <p:nvPr/>
        </p:nvSpPr>
        <p:spPr>
          <a:xfrm>
            <a:off x="1472184" y="175564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84567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FFCD00"/>
      </a:accent1>
      <a:accent2>
        <a:srgbClr val="F6921D"/>
      </a:accent2>
      <a:accent3>
        <a:srgbClr val="A7693A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7459</TotalTime>
  <Words>824</Words>
  <Application>Microsoft Macintosh PowerPoint</Application>
  <PresentationFormat>On-screen Show (16:9)</PresentationFormat>
  <Paragraphs>121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Quattrocento Sans</vt:lpstr>
      <vt:lpstr>Lora</vt:lpstr>
      <vt:lpstr>Arial</vt:lpstr>
      <vt:lpstr>Viola template</vt:lpstr>
      <vt:lpstr>Jeremiah Not Just a Bullfrog</vt:lpstr>
      <vt:lpstr>This is what you can expect</vt:lpstr>
      <vt:lpstr>This is what you can expect</vt:lpstr>
      <vt:lpstr>This is what you can expect</vt:lpstr>
      <vt:lpstr>Who was Jeremiah?</vt:lpstr>
      <vt:lpstr>Who was Jeremiah?</vt:lpstr>
      <vt:lpstr>Who was Jeremiah?</vt:lpstr>
      <vt:lpstr>Who was Jeremiah?</vt:lpstr>
      <vt:lpstr>Who wrote Jeremiah?</vt:lpstr>
      <vt:lpstr>Jeremiah 1:4-10</vt:lpstr>
      <vt:lpstr>Jeremiah: 1:4-10</vt:lpstr>
      <vt:lpstr>Jeremiah 1:11-19</vt:lpstr>
      <vt:lpstr>Jeremiah 1:11-19</vt:lpstr>
      <vt:lpstr>Jeremiah 2:13, 26-28</vt:lpstr>
      <vt:lpstr>Jeremiah 3:1-3</vt:lpstr>
      <vt:lpstr>Jeremiah 5:26-31</vt:lpstr>
      <vt:lpstr>Jeremiah 7:1-11</vt:lpstr>
      <vt:lpstr>Jeremiah 7:1-11</vt:lpstr>
      <vt:lpstr>Q&amp;A and 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Jeremiah Not Just a Bullfrog</dc:title>
  <cp:lastModifiedBy>David Horton</cp:lastModifiedBy>
  <cp:revision>17</cp:revision>
  <dcterms:modified xsi:type="dcterms:W3CDTF">2021-06-29T01:18:01Z</dcterms:modified>
</cp:coreProperties>
</file>