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95" r:id="rId3"/>
    <p:sldId id="261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4" r:id="rId12"/>
    <p:sldId id="303" r:id="rId13"/>
    <p:sldId id="305" r:id="rId14"/>
    <p:sldId id="308" r:id="rId15"/>
    <p:sldId id="306" r:id="rId16"/>
    <p:sldId id="307" r:id="rId17"/>
    <p:sldId id="309" r:id="rId18"/>
  </p:sldIdLst>
  <p:sldSz cx="9144000" cy="5143500" type="screen16x9"/>
  <p:notesSz cx="6858000" cy="9144000"/>
  <p:embeddedFontLst>
    <p:embeddedFont>
      <p:font typeface="Nixie One" panose="02000503080000020004" pitchFamily="2" charset="0"/>
      <p:regular r:id="rId20"/>
    </p:embeddedFont>
    <p:embeddedFont>
      <p:font typeface="Raleway Thin" pitchFamily="2" charset="77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47B043-F768-43DF-BAF8-FFCB54FE2255}">
  <a:tblStyle styleId="{8647B043-F768-43DF-BAF8-FFCB54FE22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07EF98-A5A4-4931-B460-31028EAD55B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140" d="100"/>
          <a:sy n="140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213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8698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136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7563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55139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0547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4663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119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3517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682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479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1050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1201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3010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068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0" y="0"/>
            <a:ext cx="9144000" cy="5149500"/>
          </a:xfrm>
          <a:prstGeom prst="rect">
            <a:avLst/>
          </a:prstGeom>
          <a:solidFill>
            <a:srgbClr val="000000">
              <a:alpha val="458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819900" y="2366869"/>
            <a:ext cx="704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7200" y="517328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8229600" cy="32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◎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583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ixie One"/>
              <a:buNone/>
              <a:defRPr sz="3200">
                <a:solidFill>
                  <a:schemeClr val="l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82296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aleway Thin"/>
              <a:buChar char="◎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aleway Thin"/>
              <a:buChar char="○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aleway Thin"/>
              <a:buChar char="■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 Thin"/>
              <a:buChar char="●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 Thin"/>
              <a:buChar char="○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 Thin"/>
              <a:buChar char="■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 Thin"/>
              <a:buChar char="●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 Thin"/>
              <a:buChar char="○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Raleway Thin"/>
              <a:buChar char="■"/>
              <a:defRPr sz="2400">
                <a:solidFill>
                  <a:schemeClr val="l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3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801612" y="2129125"/>
            <a:ext cx="704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222222"/>
                </a:solidFill>
                <a:highlight>
                  <a:srgbClr val="B0E0E6"/>
                </a:highlight>
              </a:rPr>
              <a:t>Mark</a:t>
            </a:r>
            <a:br>
              <a:rPr lang="en" dirty="0">
                <a:solidFill>
                  <a:srgbClr val="222222"/>
                </a:solidFill>
                <a:highlight>
                  <a:srgbClr val="B0E0E6"/>
                </a:highlight>
              </a:rPr>
            </a:br>
            <a:r>
              <a:rPr lang="en" dirty="0">
                <a:solidFill>
                  <a:srgbClr val="222222"/>
                </a:solidFill>
                <a:highlight>
                  <a:srgbClr val="B0E0E6"/>
                </a:highlight>
              </a:rPr>
              <a:t>Week 10</a:t>
            </a:r>
            <a:br>
              <a:rPr lang="en" dirty="0">
                <a:solidFill>
                  <a:srgbClr val="222222"/>
                </a:solidFill>
                <a:highlight>
                  <a:srgbClr val="B0E0E6"/>
                </a:highlight>
              </a:rPr>
            </a:br>
            <a:endParaRPr dirty="0">
              <a:solidFill>
                <a:srgbClr val="222222"/>
              </a:solidFill>
              <a:highlight>
                <a:srgbClr val="B0E0E6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52725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And they tell no one.</a:t>
            </a:r>
            <a:br>
              <a:rPr lang="en-US" dirty="0">
                <a:solidFill>
                  <a:schemeClr val="accent3"/>
                </a:solidFill>
              </a:rPr>
            </a:b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There are no messengers of resurrection.</a:t>
            </a:r>
            <a:br>
              <a:rPr lang="en-US" dirty="0">
                <a:solidFill>
                  <a:schemeClr val="accent3"/>
                </a:solidFill>
              </a:rPr>
            </a:b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Except you.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9779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16:1-8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dirty="0"/>
              <a:t>Mark 16:8</a:t>
            </a:r>
          </a:p>
          <a:p>
            <a:pPr marL="76200" indent="0">
              <a:buNone/>
            </a:pPr>
            <a:r>
              <a:rPr lang="el-GR" dirty="0" err="1"/>
              <a:t>εἶχεν</a:t>
            </a:r>
            <a:r>
              <a:rPr lang="en-US" dirty="0"/>
              <a:t> </a:t>
            </a:r>
            <a:r>
              <a:rPr lang="el-GR" dirty="0" err="1"/>
              <a:t>γὰρ</a:t>
            </a:r>
            <a:r>
              <a:rPr lang="en-US" dirty="0"/>
              <a:t> </a:t>
            </a:r>
            <a:r>
              <a:rPr lang="el-GR" dirty="0" err="1"/>
              <a:t>αὐτὰς</a:t>
            </a:r>
            <a:r>
              <a:rPr lang="en-US" dirty="0"/>
              <a:t> </a:t>
            </a:r>
            <a:r>
              <a:rPr lang="el-GR" dirty="0"/>
              <a:t>τρόμος</a:t>
            </a:r>
            <a:r>
              <a:rPr lang="en-US" dirty="0"/>
              <a:t> </a:t>
            </a:r>
            <a:r>
              <a:rPr lang="el-GR" dirty="0" err="1"/>
              <a:t>καὶ</a:t>
            </a:r>
            <a:r>
              <a:rPr lang="en-US" dirty="0"/>
              <a:t> </a:t>
            </a:r>
            <a:r>
              <a:rPr lang="el-GR" dirty="0" err="1"/>
              <a:t>ἔκστασις</a:t>
            </a:r>
            <a:r>
              <a:rPr lang="en-US" dirty="0"/>
              <a:t> </a:t>
            </a:r>
            <a:r>
              <a:rPr lang="el-GR" dirty="0" err="1"/>
              <a:t>καὶ</a:t>
            </a:r>
            <a:r>
              <a:rPr lang="en-US" dirty="0"/>
              <a:t> </a:t>
            </a:r>
            <a:r>
              <a:rPr lang="el-GR" dirty="0" err="1"/>
              <a:t>οὐδενὶ</a:t>
            </a:r>
            <a:r>
              <a:rPr lang="en-US" dirty="0"/>
              <a:t> </a:t>
            </a:r>
            <a:r>
              <a:rPr lang="el-GR" dirty="0" err="1"/>
              <a:t>οὐδὲν</a:t>
            </a:r>
            <a:r>
              <a:rPr lang="en-US" dirty="0"/>
              <a:t> </a:t>
            </a:r>
            <a:r>
              <a:rPr lang="el-GR" dirty="0" err="1"/>
              <a:t>εἶπαν</a:t>
            </a:r>
            <a:r>
              <a:rPr lang="en-US" dirty="0"/>
              <a:t> </a:t>
            </a:r>
            <a:r>
              <a:rPr lang="el-GR" dirty="0" err="1"/>
              <a:t>ἐφοβοῦντο</a:t>
            </a:r>
            <a:r>
              <a:rPr lang="en-US" dirty="0"/>
              <a:t> </a:t>
            </a:r>
            <a:r>
              <a:rPr lang="el-GR" dirty="0"/>
              <a:t>γάρ</a:t>
            </a:r>
            <a:endParaRPr lang="en-US" dirty="0"/>
          </a:p>
          <a:p>
            <a:pPr marL="76200" indent="0">
              <a:buNone/>
            </a:pPr>
            <a:endParaRPr lang="en-US" sz="1800" dirty="0"/>
          </a:p>
          <a:p>
            <a:pPr marL="76200" indent="0">
              <a:buNone/>
            </a:pPr>
            <a:r>
              <a:rPr lang="en-US" sz="1800" dirty="0"/>
              <a:t>Indeed, terror and amazement had seized them, and to no one, nothing they spoke. Indeed, afraid</a:t>
            </a:r>
          </a:p>
          <a:p>
            <a:pPr marL="76200" indent="0">
              <a:buNone/>
            </a:pPr>
            <a:endParaRPr lang="en-US" sz="1800" dirty="0"/>
          </a:p>
          <a:p>
            <a:pPr marL="361950" indent="-285750"/>
            <a:r>
              <a:rPr lang="en-US" sz="1800" dirty="0"/>
              <a:t>The Gospel of Mark ends in the middle of a sentence. </a:t>
            </a:r>
          </a:p>
          <a:p>
            <a:pPr marL="819150" lvl="1" indent="-285750"/>
            <a:r>
              <a:rPr lang="en-US" sz="1800" dirty="0"/>
              <a:t>We’re supposed to finish it.</a:t>
            </a:r>
          </a:p>
          <a:p>
            <a:pPr marL="819150" lvl="1" indent="-285750"/>
            <a:r>
              <a:rPr lang="en-US" sz="1800" dirty="0"/>
              <a:t>The Gospel ends with the disciples’ fear, but Mark told us this was only the beginning.</a:t>
            </a:r>
          </a:p>
          <a:p>
            <a:pPr marL="819150" lvl="1" indent="-285750"/>
            <a:r>
              <a:rPr lang="en-US" sz="1800" dirty="0"/>
              <a:t>We pick up where they left off. </a:t>
            </a:r>
            <a:r>
              <a:rPr lang="en-US" sz="1800" u="sng" dirty="0"/>
              <a:t>Indeed afraid.... insert the Church. </a:t>
            </a:r>
          </a:p>
          <a:p>
            <a:pPr marL="361950" indent="-285750"/>
            <a:endParaRPr lang="en-US" sz="1800" dirty="0"/>
          </a:p>
          <a:p>
            <a:pPr marL="76200" indent="0">
              <a:buNone/>
            </a:pPr>
            <a:endParaRPr lang="en-US" sz="1800" dirty="0"/>
          </a:p>
          <a:p>
            <a:pPr marL="76200" indent="0">
              <a:buNone/>
            </a:pPr>
            <a:endParaRPr lang="en-US" sz="1800" dirty="0"/>
          </a:p>
          <a:p>
            <a:pPr marL="76200" indent="0">
              <a:buNone/>
            </a:pPr>
            <a:endParaRPr lang="en-US" sz="1800" dirty="0"/>
          </a:p>
          <a:p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492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16:1-8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dirty="0"/>
              <a:t>The Messengers</a:t>
            </a:r>
          </a:p>
          <a:p>
            <a:pPr marL="361950" indent="-285750"/>
            <a:r>
              <a:rPr lang="en-US" sz="1800" dirty="0"/>
              <a:t>The Gospel ends with verse 8. No resurrection appearance. No Easter sermon from the women. No closure.</a:t>
            </a:r>
          </a:p>
          <a:p>
            <a:pPr marL="361950" indent="-285750"/>
            <a:r>
              <a:rPr lang="en-US" sz="1800" dirty="0"/>
              <a:t> </a:t>
            </a:r>
            <a:r>
              <a:rPr lang="en-US" sz="1800" u="sng" dirty="0"/>
              <a:t>Easter is unfinished business.</a:t>
            </a:r>
          </a:p>
          <a:p>
            <a:pPr marL="361950" indent="-285750"/>
            <a:r>
              <a:rPr lang="en-US" sz="1800" dirty="0"/>
              <a:t>So how did people find out? How did the Easter message spread if the women didn’t tell any one?</a:t>
            </a:r>
          </a:p>
          <a:p>
            <a:pPr marL="819150" lvl="1" indent="-285750"/>
            <a:r>
              <a:rPr lang="en-US" sz="1800" dirty="0"/>
              <a:t>Because Jesus appeared to others and they became the messengers.</a:t>
            </a:r>
          </a:p>
          <a:p>
            <a:pPr marL="819150" lvl="1" indent="-285750"/>
            <a:r>
              <a:rPr lang="en-US" sz="1800" dirty="0"/>
              <a:t>That’s us. The Church only exists because people like us told the story.</a:t>
            </a:r>
          </a:p>
          <a:p>
            <a:pPr marL="819150" lvl="1" indent="-285750"/>
            <a:endParaRPr lang="en-US" sz="1800" dirty="0"/>
          </a:p>
          <a:p>
            <a:pPr marL="76200" indent="0" algn="ctr">
              <a:buNone/>
            </a:pPr>
            <a:r>
              <a:rPr lang="en-US" sz="1800" dirty="0"/>
              <a:t>We’re the resurrection appearances. </a:t>
            </a:r>
          </a:p>
          <a:p>
            <a:pPr marL="76200" indent="0" algn="ctr">
              <a:buNone/>
            </a:pPr>
            <a:r>
              <a:rPr lang="en-US" sz="1800" dirty="0"/>
              <a:t>We’re the Easter messengers.</a:t>
            </a:r>
          </a:p>
          <a:p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496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1456813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won’t tell the Easter story for us.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That’s our job.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The ending of the Gospel is only the beginning.</a:t>
            </a:r>
            <a:br>
              <a:rPr lang="en-US" dirty="0">
                <a:solidFill>
                  <a:schemeClr val="accent3"/>
                </a:solidFill>
              </a:rPr>
            </a:br>
            <a:endParaRPr dirty="0">
              <a:solidFill>
                <a:schemeClr val="accent3"/>
              </a:solidFill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2879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181342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Go to </a:t>
            </a:r>
            <a:r>
              <a:rPr lang="en-US" dirty="0" err="1">
                <a:solidFill>
                  <a:schemeClr val="accent3"/>
                </a:solidFill>
              </a:rPr>
              <a:t>menti.com</a:t>
            </a:r>
            <a:br>
              <a:rPr lang="en-US" dirty="0">
                <a:solidFill>
                  <a:schemeClr val="accent3"/>
                </a:solidFill>
              </a:rPr>
            </a:br>
            <a:endParaRPr dirty="0">
              <a:solidFill>
                <a:schemeClr val="accent3"/>
              </a:solidFill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7621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16:9-20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dirty="0"/>
              <a:t>The Appendix</a:t>
            </a:r>
          </a:p>
          <a:p>
            <a:pPr marL="361950" indent="-285750"/>
            <a:r>
              <a:rPr lang="en-US" sz="1800" dirty="0"/>
              <a:t>Added to Mark because people found his ending unsatisfactory. They needed closure.</a:t>
            </a:r>
          </a:p>
          <a:p>
            <a:pPr marL="361950" indent="-285750"/>
            <a:r>
              <a:rPr lang="en-US" sz="1800" dirty="0"/>
              <a:t>“The Shorter Ending of Mark”</a:t>
            </a:r>
          </a:p>
          <a:p>
            <a:pPr marL="819150" lvl="1" indent="-285750"/>
            <a:r>
              <a:rPr lang="en-US" sz="1800" dirty="0"/>
              <a:t>Usually a footnote, doesn’t even get a verse number, probably added in the second century</a:t>
            </a:r>
          </a:p>
          <a:p>
            <a:pPr marL="819150" lvl="1" indent="-285750"/>
            <a:r>
              <a:rPr lang="en-US" sz="1800" dirty="0"/>
              <a:t>Establishes Peter as the leader of the church.</a:t>
            </a:r>
          </a:p>
          <a:p>
            <a:pPr marL="819150" lvl="1" indent="-285750"/>
            <a:r>
              <a:rPr lang="en-US" sz="1800" dirty="0"/>
              <a:t>The women preach the Easter message.</a:t>
            </a:r>
          </a:p>
          <a:p>
            <a:pPr marL="819150" lvl="1" indent="-285750"/>
            <a:r>
              <a:rPr lang="en-US" sz="1800" dirty="0"/>
              <a:t>Jesus appears and teaches the “sacred and imperishable proclamation” (Mark never uses these words)</a:t>
            </a:r>
          </a:p>
          <a:p>
            <a:pPr marL="76200" indent="0">
              <a:buNone/>
            </a:pPr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5967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16:9-20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dirty="0"/>
              <a:t>The Appendix</a:t>
            </a:r>
          </a:p>
          <a:p>
            <a:pPr marL="361950" indent="-285750"/>
            <a:r>
              <a:rPr lang="en-US" sz="1800" dirty="0"/>
              <a:t>”The Longer Ending of Mark”</a:t>
            </a:r>
          </a:p>
          <a:p>
            <a:pPr marL="819150" lvl="1" indent="-285750"/>
            <a:r>
              <a:rPr lang="en-US" sz="1800" dirty="0"/>
              <a:t>Borrows from other Gospels and Acts, probably to reconcile them</a:t>
            </a:r>
          </a:p>
          <a:p>
            <a:pPr marL="1276350" lvl="2" indent="-285750"/>
            <a:r>
              <a:rPr lang="en-US" sz="1800" dirty="0"/>
              <a:t>Mary Magdalene from John 20:14-18</a:t>
            </a:r>
          </a:p>
          <a:p>
            <a:pPr marL="1276350" lvl="2" indent="-285750"/>
            <a:r>
              <a:rPr lang="en-US" sz="1800" dirty="0"/>
              <a:t>Two disciples, probably the Walk to Emmaus story from Luke 24:13-25</a:t>
            </a:r>
          </a:p>
          <a:p>
            <a:pPr marL="1276350" lvl="2" indent="-285750"/>
            <a:r>
              <a:rPr lang="en-US" sz="1800" dirty="0"/>
              <a:t>Command to proclaim the good news from Matthew 28:19</a:t>
            </a:r>
          </a:p>
          <a:p>
            <a:pPr marL="1276350" lvl="2" indent="-285750"/>
            <a:r>
              <a:rPr lang="en-US" sz="1800" dirty="0"/>
              <a:t>”Tongues” and “signs” are from Acts</a:t>
            </a:r>
          </a:p>
          <a:p>
            <a:pPr marL="1276350" lvl="2" indent="-285750"/>
            <a:r>
              <a:rPr lang="en-US" sz="1800" dirty="0"/>
              <a:t>Ascension from Luke 24:50-53</a:t>
            </a:r>
          </a:p>
          <a:p>
            <a:pPr marL="819150" lvl="1" indent="-285750"/>
            <a:r>
              <a:rPr lang="en-US" sz="1800" dirty="0"/>
              <a:t>Where snake-handling comes from</a:t>
            </a:r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2803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Top 8 Takeaways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44500" indent="-342900">
              <a:buAutoNum type="arabicPeriod"/>
            </a:pPr>
            <a:r>
              <a:rPr lang="en-US" sz="1800" dirty="0"/>
              <a:t>Matthew, Mark, and Luke are intended to be read from back to front (because Mark writes this way and Matthew and Luke borrow from him).</a:t>
            </a:r>
          </a:p>
          <a:p>
            <a:pPr marL="444500" indent="-342900">
              <a:buAutoNum type="arabicPeriod"/>
            </a:pPr>
            <a:r>
              <a:rPr lang="en-US" sz="1800" dirty="0"/>
              <a:t>Jesus offers healing </a:t>
            </a:r>
            <a:r>
              <a:rPr lang="en-US" sz="1800"/>
              <a:t>and inclusion for </a:t>
            </a:r>
            <a:r>
              <a:rPr lang="en-US" sz="1800" dirty="0"/>
              <a:t>all people.</a:t>
            </a:r>
          </a:p>
          <a:p>
            <a:pPr marL="444500" indent="-342900">
              <a:buAutoNum type="arabicPeriod"/>
            </a:pPr>
            <a:r>
              <a:rPr lang="en-US" sz="1800" dirty="0"/>
              <a:t>Jesus wants to see people move from attenders in the crowd to followers in the movement.</a:t>
            </a:r>
          </a:p>
          <a:p>
            <a:pPr marL="444500" indent="-342900">
              <a:buAutoNum type="arabicPeriod"/>
            </a:pPr>
            <a:r>
              <a:rPr lang="en-US" sz="1800" dirty="0"/>
              <a:t>Jesus would rather people not hear about him than get the wrong idea about him. </a:t>
            </a:r>
          </a:p>
          <a:p>
            <a:pPr marL="444500" indent="-342900">
              <a:buAutoNum type="arabicPeriod"/>
            </a:pPr>
            <a:r>
              <a:rPr lang="en-US" sz="1800" dirty="0"/>
              <a:t>Following Jesus means denying yourself, taking up your cross (calling), and living like him.</a:t>
            </a:r>
          </a:p>
          <a:p>
            <a:pPr marL="444500" indent="-342900">
              <a:buAutoNum type="arabicPeriod"/>
            </a:pPr>
            <a:r>
              <a:rPr lang="en-US" sz="1800" dirty="0"/>
              <a:t>It’s the people closest to Jesus who reject him and the people oppressed by the world who accept him.</a:t>
            </a:r>
          </a:p>
          <a:p>
            <a:pPr marL="444500" indent="-342900">
              <a:buAutoNum type="arabicPeriod"/>
            </a:pPr>
            <a:r>
              <a:rPr lang="en-US" sz="1800" dirty="0"/>
              <a:t>Jesus is the suffering servant King.</a:t>
            </a:r>
          </a:p>
          <a:p>
            <a:pPr marL="444500" indent="-342900">
              <a:buAutoNum type="arabicPeriod"/>
            </a:pPr>
            <a:r>
              <a:rPr lang="en-US" sz="1800" dirty="0"/>
              <a:t>Resurrection was only the beginning. The movement is up to us.</a:t>
            </a:r>
          </a:p>
          <a:p>
            <a:pPr marL="444500" indent="-342900">
              <a:buAutoNum type="arabicPeriod"/>
            </a:pPr>
            <a:endParaRPr lang="en-US" sz="1800" dirty="0"/>
          </a:p>
          <a:p>
            <a:pPr marL="444500" indent="-342900">
              <a:buAutoNum type="arabicPeriod"/>
            </a:pPr>
            <a:endParaRPr lang="en-US" sz="1800" dirty="0"/>
          </a:p>
          <a:p>
            <a:pPr marL="444500" indent="-342900">
              <a:buAutoNum type="arabicPeriod"/>
            </a:pPr>
            <a:endParaRPr lang="en-US" sz="1800" dirty="0"/>
          </a:p>
          <a:p>
            <a:pPr marL="444500" indent="-342900">
              <a:buAutoNum type="arabicPeriod"/>
            </a:pPr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092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1048500" y="556357"/>
            <a:ext cx="7047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222222"/>
                </a:solidFill>
                <a:highlight>
                  <a:srgbClr val="B0E0E6"/>
                </a:highlight>
              </a:rPr>
              <a:t>Mark 15:25-16:20</a:t>
            </a:r>
            <a:br>
              <a:rPr lang="en" sz="4000" dirty="0">
                <a:solidFill>
                  <a:srgbClr val="222222"/>
                </a:solidFill>
                <a:highlight>
                  <a:srgbClr val="B0E0E6"/>
                </a:highlight>
              </a:rPr>
            </a:br>
            <a:br>
              <a:rPr lang="en" sz="4000" dirty="0">
                <a:solidFill>
                  <a:srgbClr val="222222"/>
                </a:solidFill>
                <a:highlight>
                  <a:srgbClr val="B0E0E6"/>
                </a:highlight>
              </a:rPr>
            </a:br>
            <a:r>
              <a:rPr lang="en" sz="4000" dirty="0">
                <a:solidFill>
                  <a:srgbClr val="222222"/>
                </a:solidFill>
                <a:highlight>
                  <a:srgbClr val="B0E0E6"/>
                </a:highlight>
              </a:rPr>
              <a:t>Questions in  the chat</a:t>
            </a:r>
            <a:br>
              <a:rPr lang="en" sz="4000" dirty="0">
                <a:solidFill>
                  <a:srgbClr val="222222"/>
                </a:solidFill>
                <a:highlight>
                  <a:srgbClr val="B0E0E6"/>
                </a:highlight>
              </a:rPr>
            </a:br>
            <a:br>
              <a:rPr lang="en" sz="4000" dirty="0">
                <a:solidFill>
                  <a:srgbClr val="222222"/>
                </a:solidFill>
                <a:highlight>
                  <a:srgbClr val="B0E0E6"/>
                </a:highlight>
              </a:rPr>
            </a:br>
            <a:r>
              <a:rPr lang="en" sz="4000" dirty="0" err="1">
                <a:solidFill>
                  <a:srgbClr val="222222"/>
                </a:solidFill>
                <a:highlight>
                  <a:srgbClr val="B0E0E6"/>
                </a:highlight>
              </a:rPr>
              <a:t>menti.com</a:t>
            </a:r>
            <a:br>
              <a:rPr lang="en" sz="4000" dirty="0">
                <a:solidFill>
                  <a:srgbClr val="222222"/>
                </a:solidFill>
                <a:highlight>
                  <a:srgbClr val="B0E0E6"/>
                </a:highlight>
              </a:rPr>
            </a:br>
            <a:r>
              <a:rPr lang="en" sz="4000" dirty="0">
                <a:solidFill>
                  <a:srgbClr val="222222"/>
                </a:solidFill>
                <a:highlight>
                  <a:srgbClr val="B0E0E6"/>
                </a:highlight>
              </a:rPr>
              <a:t> </a:t>
            </a:r>
            <a:endParaRPr sz="4000" dirty="0">
              <a:solidFill>
                <a:srgbClr val="222222"/>
              </a:solidFill>
              <a:highlight>
                <a:srgbClr val="B0E0E6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83536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15:25-32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US" sz="1800" dirty="0"/>
              <a:t>The King</a:t>
            </a:r>
          </a:p>
          <a:p>
            <a:r>
              <a:rPr lang="en-US" sz="1800" dirty="0"/>
              <a:t>The crucifixion (or coronation) Jesus happens at 9am on a Friday</a:t>
            </a:r>
          </a:p>
          <a:p>
            <a:r>
              <a:rPr lang="en-US" sz="1800" dirty="0"/>
              <a:t>His royal court is two bandits (Greek </a:t>
            </a:r>
            <a:r>
              <a:rPr lang="en-US" sz="1800" i="1" dirty="0" err="1"/>
              <a:t>lestes</a:t>
            </a:r>
            <a:r>
              <a:rPr lang="en-US" sz="1800" dirty="0"/>
              <a:t>). They’re either common thieves or terrorists.</a:t>
            </a:r>
          </a:p>
          <a:p>
            <a:r>
              <a:rPr lang="en-US" sz="1800" dirty="0"/>
              <a:t>His Kingdom is made of people who curse him and leave him for dead.</a:t>
            </a:r>
          </a:p>
          <a:p>
            <a:r>
              <a:rPr lang="en-US" sz="1800" dirty="0"/>
              <a:t>His throne is a cross.</a:t>
            </a:r>
          </a:p>
          <a:p>
            <a:r>
              <a:rPr lang="en-US" sz="1800" dirty="0"/>
              <a:t>“He saved others. He cannot save himself.” </a:t>
            </a:r>
          </a:p>
          <a:p>
            <a:pPr lvl="1"/>
            <a:r>
              <a:rPr lang="en-US" sz="1800" u="sng" dirty="0"/>
              <a:t>That’s what is God is like.</a:t>
            </a:r>
            <a:r>
              <a:rPr lang="en-US" sz="1800" i="1" dirty="0"/>
              <a:t> </a:t>
            </a:r>
          </a:p>
          <a:p>
            <a:pPr lvl="1"/>
            <a:r>
              <a:rPr lang="en-US" sz="1800" dirty="0"/>
              <a:t>God refuses to save his own skin. He’s out to save everybody else.</a:t>
            </a:r>
          </a:p>
          <a:p>
            <a:r>
              <a:rPr lang="en-US" sz="1800" dirty="0"/>
              <a:t>“See and believe”</a:t>
            </a:r>
          </a:p>
          <a:p>
            <a:pPr lvl="1"/>
            <a:r>
              <a:rPr lang="en-US" sz="1800" dirty="0"/>
              <a:t>The opposite of what we should o.</a:t>
            </a:r>
          </a:p>
          <a:p>
            <a:pPr lvl="1"/>
            <a:r>
              <a:rPr lang="en-US" sz="1800" dirty="0"/>
              <a:t>It’s only by believing he’s the King that we see the truth.</a:t>
            </a:r>
          </a:p>
          <a:p>
            <a:pPr lvl="1"/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15:33-41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US" sz="1800" dirty="0"/>
              <a:t>The Death</a:t>
            </a:r>
          </a:p>
          <a:p>
            <a:r>
              <a:rPr lang="en-US" sz="1800" dirty="0"/>
              <a:t>God saved the world at 3:00 on a Friday.</a:t>
            </a:r>
          </a:p>
          <a:p>
            <a:r>
              <a:rPr lang="en-US" sz="1800" dirty="0"/>
              <a:t>Amos 8:9-10</a:t>
            </a:r>
          </a:p>
          <a:p>
            <a:pPr lvl="1"/>
            <a:r>
              <a:rPr lang="en-US" sz="1800" dirty="0"/>
              <a:t>An eclipse? A cloudy day? Who knows. </a:t>
            </a:r>
          </a:p>
          <a:p>
            <a:pPr lvl="1"/>
            <a:r>
              <a:rPr lang="en-US" sz="1800" dirty="0"/>
              <a:t>The point is, </a:t>
            </a:r>
            <a:r>
              <a:rPr lang="en-US" sz="1800" u="sng" dirty="0"/>
              <a:t>This is the Day of the Lord. </a:t>
            </a:r>
          </a:p>
          <a:p>
            <a:pPr lvl="1"/>
            <a:r>
              <a:rPr lang="en-US" sz="1800" dirty="0"/>
              <a:t>All creation grieves the murder of the Son of Man.</a:t>
            </a:r>
          </a:p>
          <a:p>
            <a:pPr lvl="1"/>
            <a:r>
              <a:rPr lang="en-US" sz="1800" dirty="0"/>
              <a:t>A new creation is beginning (“when darkness covered the face of the deep”, Genesis 1:2)</a:t>
            </a:r>
          </a:p>
          <a:p>
            <a:pPr lvl="1"/>
            <a:r>
              <a:rPr lang="en-US" sz="1800" dirty="0"/>
              <a:t>The Day of the Lord isn’t an ending. It’s a beginning.</a:t>
            </a:r>
          </a:p>
          <a:p>
            <a:r>
              <a:rPr lang="en-US" sz="1800" dirty="0"/>
              <a:t>Psalm 22</a:t>
            </a:r>
          </a:p>
          <a:p>
            <a:pPr lvl="1"/>
            <a:r>
              <a:rPr lang="en-US" sz="1800" dirty="0"/>
              <a:t>A prayer of the righteous suffering king (King David, now King Jesus)</a:t>
            </a:r>
          </a:p>
          <a:p>
            <a:pPr lvl="1"/>
            <a:r>
              <a:rPr lang="en-US" sz="1800" dirty="0"/>
              <a:t>Here’s a man who’s done nothing wrong yet everybody hates him. </a:t>
            </a:r>
          </a:p>
          <a:p>
            <a:pPr lvl="1"/>
            <a:r>
              <a:rPr lang="en-US" sz="1800" dirty="0"/>
              <a:t>What is God like? Like an innocent person who feels abandoned.</a:t>
            </a:r>
          </a:p>
          <a:p>
            <a:pPr marL="5334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295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15:33-41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US" sz="1800" dirty="0"/>
              <a:t>The Death</a:t>
            </a:r>
          </a:p>
          <a:p>
            <a:r>
              <a:rPr lang="en-US" sz="1800" dirty="0"/>
              <a:t>“Eloi, Eloi” would have sounded like “Elijah, Elijah”</a:t>
            </a:r>
          </a:p>
          <a:p>
            <a:pPr lvl="1"/>
            <a:r>
              <a:rPr lang="en-US" sz="1800" dirty="0"/>
              <a:t>Elijah was supposed to return in the last days and make way for the Messiah.</a:t>
            </a:r>
          </a:p>
          <a:p>
            <a:pPr lvl="1"/>
            <a:r>
              <a:rPr lang="en-US" sz="1800" dirty="0"/>
              <a:t>So is Elijah coming at this moment? And if so, maybe Jesus really is the Messiah? </a:t>
            </a:r>
          </a:p>
          <a:p>
            <a:pPr lvl="1"/>
            <a:r>
              <a:rPr lang="en-US" sz="1800" u="sng" dirty="0"/>
              <a:t>This is the final chance for Jesus to avoid death. </a:t>
            </a:r>
            <a:r>
              <a:rPr lang="en-US" sz="1800" dirty="0"/>
              <a:t>He could call on Elijah to take him down from the cross.</a:t>
            </a:r>
          </a:p>
          <a:p>
            <a:r>
              <a:rPr lang="en-US" sz="1800" dirty="0"/>
              <a:t>Temple curtain is torn</a:t>
            </a:r>
          </a:p>
          <a:p>
            <a:pPr lvl="1"/>
            <a:r>
              <a:rPr lang="en-US" sz="1800" dirty="0"/>
              <a:t>God’s presence was in the Holy of Holies</a:t>
            </a:r>
          </a:p>
          <a:p>
            <a:pPr lvl="1"/>
            <a:r>
              <a:rPr lang="en-US" sz="1800" dirty="0"/>
              <a:t>Not anymore. Now God’s presence is everywhere. There’s no use for the Temple.</a:t>
            </a:r>
          </a:p>
          <a:p>
            <a:pPr lvl="1"/>
            <a:r>
              <a:rPr lang="en-US" sz="1800" dirty="0"/>
              <a:t>From top to bottom: God is doing this from on high.</a:t>
            </a:r>
          </a:p>
          <a:p>
            <a:pPr lvl="1"/>
            <a:endParaRPr lang="en-US" sz="1800" dirty="0"/>
          </a:p>
          <a:p>
            <a:pPr lvl="1"/>
            <a:endParaRPr lang="en-US" sz="1800" u="sng" dirty="0"/>
          </a:p>
          <a:p>
            <a:pPr lvl="1"/>
            <a:endParaRPr lang="en-US" sz="1800" dirty="0"/>
          </a:p>
          <a:p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183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15:33-41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US" sz="1800" dirty="0"/>
              <a:t>The Death</a:t>
            </a:r>
          </a:p>
          <a:p>
            <a:r>
              <a:rPr lang="en-US" sz="1800" u="sng" dirty="0"/>
              <a:t>The centurion makes the eighth and final confession of faith.</a:t>
            </a:r>
            <a:r>
              <a:rPr lang="en-US" sz="1800" dirty="0"/>
              <a:t> </a:t>
            </a:r>
          </a:p>
          <a:p>
            <a:r>
              <a:rPr lang="en-US" sz="1800" dirty="0"/>
              <a:t>Seven symbolizes completion. Eight symbolizes creation starting again.</a:t>
            </a:r>
          </a:p>
          <a:p>
            <a:r>
              <a:rPr lang="en-US" sz="1800" dirty="0"/>
              <a:t>“This man was God’s Son.”</a:t>
            </a:r>
          </a:p>
          <a:p>
            <a:pPr lvl="1"/>
            <a:r>
              <a:rPr lang="en-US" sz="1800" dirty="0"/>
              <a:t>The irony is, as the centurion, he’s the commanding officer.</a:t>
            </a:r>
          </a:p>
          <a:p>
            <a:pPr lvl="1"/>
            <a:r>
              <a:rPr lang="en-US" sz="1800" dirty="0"/>
              <a:t>He killed Jesus.</a:t>
            </a:r>
          </a:p>
          <a:p>
            <a:pPr lvl="1"/>
            <a:r>
              <a:rPr lang="en-US" sz="1800" dirty="0"/>
              <a:t>And he’s a Gentile.</a:t>
            </a:r>
          </a:p>
          <a:p>
            <a:pPr lvl="1"/>
            <a:r>
              <a:rPr lang="en-US" sz="1800" i="1" dirty="0"/>
              <a:t>He’s Mark’s church. </a:t>
            </a:r>
            <a:r>
              <a:rPr lang="en-US" sz="1800" dirty="0"/>
              <a:t>Mark’s members would identity with the centurion.</a:t>
            </a:r>
          </a:p>
          <a:p>
            <a:r>
              <a:rPr lang="en-US" sz="1800" dirty="0"/>
              <a:t>The women</a:t>
            </a:r>
          </a:p>
          <a:p>
            <a:pPr lvl="1"/>
            <a:r>
              <a:rPr lang="en-US" sz="1800" dirty="0"/>
              <a:t>They’ve stayed true. They’re the leaders of the Kingdom so far.</a:t>
            </a:r>
          </a:p>
          <a:p>
            <a:pPr lvl="1"/>
            <a:r>
              <a:rPr lang="en-US" sz="1800" u="sng" dirty="0"/>
              <a:t>The disciples are nowhere to be found.</a:t>
            </a:r>
            <a:r>
              <a:rPr lang="en-US" sz="1800" i="1" dirty="0"/>
              <a:t> </a:t>
            </a:r>
            <a:r>
              <a:rPr lang="en-US" sz="1800" dirty="0"/>
              <a:t>They’ve excused themselves from the Kingdom.</a:t>
            </a:r>
            <a:endParaRPr lang="en-US" sz="1800" u="sng" dirty="0"/>
          </a:p>
          <a:p>
            <a:pPr marL="533400" lvl="1" indent="0">
              <a:buNone/>
            </a:pPr>
            <a:endParaRPr lang="en-US" sz="1800" i="1" dirty="0"/>
          </a:p>
          <a:p>
            <a:pPr lvl="1"/>
            <a:endParaRPr lang="en-US" sz="1800" u="sng" dirty="0"/>
          </a:p>
          <a:p>
            <a:pPr lvl="1"/>
            <a:endParaRPr lang="en-US" sz="1800" dirty="0"/>
          </a:p>
          <a:p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438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2026050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Go to </a:t>
            </a:r>
            <a:r>
              <a:rPr lang="en-US" dirty="0" err="1">
                <a:solidFill>
                  <a:schemeClr val="accent3"/>
                </a:solidFill>
              </a:rPr>
              <a:t>menti.com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603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15:42-47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lvl="0" indent="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US" sz="1800" dirty="0"/>
              <a:t>The Burial</a:t>
            </a:r>
          </a:p>
          <a:p>
            <a:r>
              <a:rPr lang="en-US" sz="1800" dirty="0"/>
              <a:t>Day of preparation for Sabbath</a:t>
            </a:r>
          </a:p>
          <a:p>
            <a:r>
              <a:rPr lang="en-US" sz="1800" dirty="0"/>
              <a:t>Joseph of Arimathea </a:t>
            </a:r>
          </a:p>
          <a:p>
            <a:pPr lvl="1"/>
            <a:r>
              <a:rPr lang="en-US" sz="1800" dirty="0"/>
              <a:t>As a member of the Sanhedrin, </a:t>
            </a:r>
            <a:r>
              <a:rPr lang="en-US" sz="1800" u="sng" dirty="0"/>
              <a:t>he voted to have Jesus executed.</a:t>
            </a:r>
          </a:p>
          <a:p>
            <a:pPr lvl="1"/>
            <a:r>
              <a:rPr lang="en-US" sz="1800" dirty="0"/>
              <a:t>He’s a follower of Jesus in secret, like Nicodemus in John.</a:t>
            </a:r>
          </a:p>
          <a:p>
            <a:pPr lvl="1"/>
            <a:r>
              <a:rPr lang="en-US" sz="1800" dirty="0"/>
              <a:t>The only disciple to “take courage”</a:t>
            </a:r>
          </a:p>
          <a:p>
            <a:pPr lvl="1"/>
            <a:r>
              <a:rPr lang="en-US" sz="1800" dirty="0"/>
              <a:t>Joseph pays for the funeral.</a:t>
            </a:r>
          </a:p>
          <a:p>
            <a:pPr lvl="1"/>
            <a:r>
              <a:rPr lang="en-US" sz="1800" dirty="0"/>
              <a:t>Matthew says it’s his tomb. Mark, Luke, and John say it’s a tomb nearby and Jesus goes there out of sheer convenience.</a:t>
            </a:r>
          </a:p>
          <a:p>
            <a:r>
              <a:rPr lang="en-US" sz="1800" dirty="0"/>
              <a:t>It’s important for Mark to prove </a:t>
            </a:r>
            <a:r>
              <a:rPr lang="en-US" sz="1800" u="sng" dirty="0"/>
              <a:t>Jesus is dead and his body wasn’t stolen.</a:t>
            </a:r>
          </a:p>
          <a:p>
            <a:pPr lvl="1"/>
            <a:r>
              <a:rPr lang="en-US" sz="1800" dirty="0"/>
              <a:t>Centurion, Pilate, Joseph, and the women all agree he’s dead.</a:t>
            </a:r>
          </a:p>
          <a:p>
            <a:pPr lvl="1"/>
            <a:r>
              <a:rPr lang="en-US" sz="1800" dirty="0"/>
              <a:t>And Joseph and the women see the stone rolled in front of the tomb.</a:t>
            </a:r>
          </a:p>
          <a:p>
            <a:pPr lvl="1"/>
            <a:endParaRPr lang="en-US" sz="1800" dirty="0"/>
          </a:p>
          <a:p>
            <a:pPr marL="533400" lvl="1" indent="0">
              <a:buNone/>
            </a:pPr>
            <a:endParaRPr lang="en-US" sz="1800" i="1" dirty="0"/>
          </a:p>
          <a:p>
            <a:pPr lvl="1"/>
            <a:endParaRPr lang="en-US" sz="1800" u="sng" dirty="0"/>
          </a:p>
          <a:p>
            <a:pPr lvl="1"/>
            <a:endParaRPr lang="en-US" sz="1800" dirty="0"/>
          </a:p>
          <a:p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620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457200" y="76069"/>
            <a:ext cx="8229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Mark 16:1-8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776478"/>
            <a:ext cx="9144000" cy="4367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buNone/>
            </a:pPr>
            <a:r>
              <a:rPr lang="en-US" sz="1800" dirty="0"/>
              <a:t>The Messengers</a:t>
            </a:r>
          </a:p>
          <a:p>
            <a:pPr marL="361950" indent="-285750"/>
            <a:r>
              <a:rPr lang="en-US" sz="1800" dirty="0"/>
              <a:t>First an angel, then two Mary’s and a Salome</a:t>
            </a:r>
          </a:p>
          <a:p>
            <a:pPr marL="361950" indent="-285750"/>
            <a:r>
              <a:rPr lang="en-US" sz="1800" dirty="0"/>
              <a:t>The spices would make the remains smell better. It was supposed to be part of the funeral, but the Sabbath interrupted the funeral. They’ve come to resume the funeral. </a:t>
            </a:r>
          </a:p>
          <a:p>
            <a:pPr marL="361950" indent="-285750"/>
            <a:r>
              <a:rPr lang="en-US" sz="1800" u="sng" dirty="0"/>
              <a:t>But resurrection interrupts a perfectly good funeral.</a:t>
            </a:r>
          </a:p>
          <a:p>
            <a:pPr marL="361950" indent="-285750"/>
            <a:r>
              <a:rPr lang="en-US" sz="1800" dirty="0"/>
              <a:t>Sunday at dawn</a:t>
            </a:r>
          </a:p>
          <a:p>
            <a:pPr marL="819150" lvl="1" indent="-285750"/>
            <a:r>
              <a:rPr lang="en-US" sz="1800" dirty="0"/>
              <a:t>Note the passive tense. This is God’s doing.</a:t>
            </a:r>
          </a:p>
          <a:p>
            <a:pPr marL="819150" lvl="1" indent="-285750"/>
            <a:r>
              <a:rPr lang="en-US" sz="1800" dirty="0"/>
              <a:t>He’s not here. The women are looking in the wrong place.</a:t>
            </a:r>
          </a:p>
          <a:p>
            <a:pPr marL="819150" lvl="1" indent="-285750"/>
            <a:r>
              <a:rPr lang="en-US" sz="1800" dirty="0"/>
              <a:t>Mark 14:28 - “I will go before you to Galilee.”</a:t>
            </a:r>
          </a:p>
          <a:p>
            <a:pPr marL="819150" lvl="1" indent="-285750"/>
            <a:r>
              <a:rPr lang="en-US" sz="1800" dirty="0"/>
              <a:t>Galilee is home. It’s your home. </a:t>
            </a:r>
            <a:r>
              <a:rPr lang="en-US" sz="1800" u="sng" dirty="0"/>
              <a:t>You’ll find Jesus in everyday life.</a:t>
            </a:r>
          </a:p>
          <a:p>
            <a:pPr marL="819150" lvl="1" indent="-285750"/>
            <a:r>
              <a:rPr lang="en-US" sz="1800" dirty="0"/>
              <a:t>“And Peter”- the angel wants Peter to know he’s forgiven</a:t>
            </a:r>
          </a:p>
          <a:p>
            <a:pPr marL="819150" lvl="1" indent="-285750"/>
            <a:r>
              <a:rPr lang="en-US" sz="1800" dirty="0"/>
              <a:t>Three women are the keepers of the resurrection message….</a:t>
            </a:r>
          </a:p>
          <a:p>
            <a:pPr lvl="1"/>
            <a:endParaRPr lang="en-US" sz="1800" u="sng" dirty="0"/>
          </a:p>
          <a:p>
            <a:pPr lvl="1"/>
            <a:endParaRPr lang="en-US" sz="1800" dirty="0"/>
          </a:p>
          <a:p>
            <a:endParaRPr lang="en-US" sz="1800" dirty="0"/>
          </a:p>
          <a:p>
            <a:endParaRPr sz="1800"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8556775" y="47521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8719869"/>
      </p:ext>
    </p:extLst>
  </p:cSld>
  <p:clrMapOvr>
    <a:masterClrMapping/>
  </p:clrMapOvr>
</p:sld>
</file>

<file path=ppt/theme/theme1.xml><?xml version="1.0" encoding="utf-8"?>
<a:theme xmlns:a="http://schemas.openxmlformats.org/drawingml/2006/main" name="Hamlet template">
  <a:themeElements>
    <a:clrScheme name="Custom 347">
      <a:dk1>
        <a:srgbClr val="222222"/>
      </a:dk1>
      <a:lt1>
        <a:srgbClr val="FFFFFF"/>
      </a:lt1>
      <a:dk2>
        <a:srgbClr val="666666"/>
      </a:dk2>
      <a:lt2>
        <a:srgbClr val="F3F3F3"/>
      </a:lt2>
      <a:accent1>
        <a:srgbClr val="B0E0E6"/>
      </a:accent1>
      <a:accent2>
        <a:srgbClr val="5BB0BB"/>
      </a:accent2>
      <a:accent3>
        <a:srgbClr val="DC143C"/>
      </a:accent3>
      <a:accent4>
        <a:srgbClr val="C07F8C"/>
      </a:accent4>
      <a:accent5>
        <a:srgbClr val="222222"/>
      </a:accent5>
      <a:accent6>
        <a:srgbClr val="666666"/>
      </a:accent6>
      <a:hlink>
        <a:srgbClr val="B0E0E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1245</Words>
  <Application>Microsoft Macintosh PowerPoint</Application>
  <PresentationFormat>On-screen Show (16:9)</PresentationFormat>
  <Paragraphs>159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Raleway Thin</vt:lpstr>
      <vt:lpstr>Arial</vt:lpstr>
      <vt:lpstr>Nixie One</vt:lpstr>
      <vt:lpstr>Hamlet template</vt:lpstr>
      <vt:lpstr>Mark Week 10 </vt:lpstr>
      <vt:lpstr>Mark 15:25-16:20  Questions in  the chat  menti.com  </vt:lpstr>
      <vt:lpstr>Mark 15:25-32</vt:lpstr>
      <vt:lpstr>Mark 15:33-41</vt:lpstr>
      <vt:lpstr>Mark 15:33-41</vt:lpstr>
      <vt:lpstr>Mark 15:33-41</vt:lpstr>
      <vt:lpstr>Go to menti.com</vt:lpstr>
      <vt:lpstr>Mark 15:42-47</vt:lpstr>
      <vt:lpstr>Mark 16:1-8</vt:lpstr>
      <vt:lpstr>And they tell no one.  There are no messengers of resurrection.  Except you.</vt:lpstr>
      <vt:lpstr>Mark 16:1-8</vt:lpstr>
      <vt:lpstr>Mark 16:1-8</vt:lpstr>
      <vt:lpstr>Mark won’t tell the Easter story for us. That’s our job. The ending of the Gospel is only the beginning. </vt:lpstr>
      <vt:lpstr>Go to menti.com </vt:lpstr>
      <vt:lpstr>Mark 16:9-20</vt:lpstr>
      <vt:lpstr>Mark 16:9-20</vt:lpstr>
      <vt:lpstr>Top 8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Week 10 </dc:title>
  <cp:lastModifiedBy>David Horton</cp:lastModifiedBy>
  <cp:revision>17</cp:revision>
  <dcterms:modified xsi:type="dcterms:W3CDTF">2021-03-19T17:44:36Z</dcterms:modified>
</cp:coreProperties>
</file>