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3" r:id="rId1"/>
  </p:sldMasterIdLst>
  <p:notesMasterIdLst>
    <p:notesMasterId r:id="rId23"/>
  </p:notesMasterIdLst>
  <p:sldIdLst>
    <p:sldId id="256" r:id="rId2"/>
    <p:sldId id="262" r:id="rId3"/>
    <p:sldId id="261" r:id="rId4"/>
    <p:sldId id="286" r:id="rId5"/>
    <p:sldId id="287" r:id="rId6"/>
    <p:sldId id="297" r:id="rId7"/>
    <p:sldId id="288" r:id="rId8"/>
    <p:sldId id="291" r:id="rId9"/>
    <p:sldId id="290" r:id="rId10"/>
    <p:sldId id="289" r:id="rId11"/>
    <p:sldId id="292" r:id="rId12"/>
    <p:sldId id="295" r:id="rId13"/>
    <p:sldId id="293" r:id="rId14"/>
    <p:sldId id="294" r:id="rId15"/>
    <p:sldId id="298" r:id="rId16"/>
    <p:sldId id="303" r:id="rId17"/>
    <p:sldId id="296" r:id="rId18"/>
    <p:sldId id="299" r:id="rId19"/>
    <p:sldId id="300" r:id="rId20"/>
    <p:sldId id="301" r:id="rId21"/>
    <p:sldId id="302" r:id="rId22"/>
  </p:sldIdLst>
  <p:sldSz cx="9144000" cy="5143500" type="screen16x9"/>
  <p:notesSz cx="6858000" cy="9144000"/>
  <p:embeddedFontLst>
    <p:embeddedFont>
      <p:font typeface="Permanent Marker" panose="02000000000000000000" pitchFamily="2" charset="0"/>
      <p:regular r:id="rId24"/>
    </p:embeddedFont>
    <p:embeddedFont>
      <p:font typeface="Source Sans Pro" panose="020B0503030403020204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B70536-D3EE-448C-9629-2038D408D480}">
  <a:tblStyle styleId="{FCB70536-D3EE-448C-9629-2038D408D48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141" d="100"/>
          <a:sy n="141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07869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8692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0428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4852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9627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9056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86134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05651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00598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8810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0220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9374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54322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51311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149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8736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9893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3355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1066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8997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3166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6642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blu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295550" y="1991813"/>
            <a:ext cx="65529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">
  <p:cSld name="TITLE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295550" y="1991813"/>
            <a:ext cx="65529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yellow">
  <p:cSld name="TITLE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1295550" y="1991813"/>
            <a:ext cx="65529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blue">
  <p:cSld name="TITLE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ctrTitle"/>
          </p:nvPr>
        </p:nvSpPr>
        <p:spPr>
          <a:xfrm>
            <a:off x="1557300" y="1640494"/>
            <a:ext cx="6029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ubTitle" idx="1"/>
          </p:nvPr>
        </p:nvSpPr>
        <p:spPr>
          <a:xfrm>
            <a:off x="1557300" y="2668610"/>
            <a:ext cx="6029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yellow">
  <p:cSld name="TITLE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ctrTitle"/>
          </p:nvPr>
        </p:nvSpPr>
        <p:spPr>
          <a:xfrm>
            <a:off x="1557300" y="1640494"/>
            <a:ext cx="6029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ubTitle" idx="1"/>
          </p:nvPr>
        </p:nvSpPr>
        <p:spPr>
          <a:xfrm>
            <a:off x="1557300" y="2668610"/>
            <a:ext cx="6029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red">
  <p:cSld name="TITLE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1104300" y="2276100"/>
            <a:ext cx="6935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8pPr>
            <a:lvl9pPr marL="4114800" lvl="8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9pPr>
          </a:lstStyle>
          <a:p>
            <a:endParaRPr/>
          </a:p>
        </p:txBody>
      </p:sp>
      <p:sp>
        <p:nvSpPr>
          <p:cNvPr id="35" name="Google Shape;35;p9"/>
          <p:cNvSpPr txBox="1"/>
          <p:nvPr/>
        </p:nvSpPr>
        <p:spPr>
          <a:xfrm>
            <a:off x="3593400" y="992123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“</a:t>
            </a:r>
            <a:endParaRPr sz="9600" dirty="0">
              <a:solidFill>
                <a:schemeClr val="accent1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blue">
  <p:cSld name="TITLE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104300" y="2276100"/>
            <a:ext cx="6935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8pPr>
            <a:lvl9pPr marL="4114800" lvl="8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9pPr>
          </a:lstStyle>
          <a:p>
            <a:endParaRPr/>
          </a:p>
        </p:txBody>
      </p:sp>
      <p:sp>
        <p:nvSpPr>
          <p:cNvPr id="39" name="Google Shape;39;p10"/>
          <p:cNvSpPr txBox="1"/>
          <p:nvPr/>
        </p:nvSpPr>
        <p:spPr>
          <a:xfrm>
            <a:off x="3593400" y="1283826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“</a:t>
            </a:r>
            <a:endParaRPr sz="9600" dirty="0">
              <a:solidFill>
                <a:schemeClr val="accent5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911700" y="1200150"/>
            <a:ext cx="7320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ermanent Marker"/>
              <a:buNone/>
              <a:defRPr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1700" y="1200150"/>
            <a:ext cx="7320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buNone/>
              <a:defRPr sz="1200">
                <a:solidFill>
                  <a:schemeClr val="dk2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60" r:id="rId9"/>
    <p:sldLayoutId id="2147483662" r:id="rId10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ctrTitle"/>
          </p:nvPr>
        </p:nvSpPr>
        <p:spPr>
          <a:xfrm>
            <a:off x="1295550" y="1991813"/>
            <a:ext cx="65529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Mark</a:t>
            </a:r>
            <a:br>
              <a:rPr lang="en" dirty="0"/>
            </a:br>
            <a:r>
              <a:rPr lang="en" dirty="0"/>
              <a:t>Week 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8:1-10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57749" y="984464"/>
            <a:ext cx="7320600" cy="41590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600" b="1" dirty="0"/>
              <a:t>Feeding of the Four Thousand</a:t>
            </a:r>
          </a:p>
          <a:p>
            <a:r>
              <a:rPr lang="en-US" sz="1600" dirty="0"/>
              <a:t>Reads differently in light of the resurrection</a:t>
            </a:r>
          </a:p>
          <a:p>
            <a:r>
              <a:rPr lang="en-US" sz="1600" dirty="0"/>
              <a:t>Kind of like the musical </a:t>
            </a:r>
            <a:r>
              <a:rPr lang="en-US" sz="1600" i="1" dirty="0"/>
              <a:t>Hamilton</a:t>
            </a:r>
            <a:endParaRPr lang="en-US" sz="1600" dirty="0"/>
          </a:p>
          <a:p>
            <a:pPr lvl="1"/>
            <a:r>
              <a:rPr lang="en-US" sz="1600" dirty="0"/>
              <a:t>It assumes the reader already knows the end of the story.</a:t>
            </a:r>
          </a:p>
          <a:p>
            <a:pPr lvl="1"/>
            <a:r>
              <a:rPr lang="en-US" sz="1600" dirty="0"/>
              <a:t>So the narrative only makes sense </a:t>
            </a:r>
            <a:r>
              <a:rPr lang="en-US" sz="1600" b="1" dirty="0"/>
              <a:t>because you know what everything is pointing to.</a:t>
            </a:r>
          </a:p>
          <a:p>
            <a:r>
              <a:rPr lang="en-US" sz="1600" dirty="0"/>
              <a:t>Three days refers to the three days Jesus was dead.</a:t>
            </a:r>
          </a:p>
          <a:p>
            <a:r>
              <a:rPr lang="en-US" sz="1600" dirty="0"/>
              <a:t>Seven is the perfect number, so Jesus is the “eighth” thing broken. </a:t>
            </a:r>
          </a:p>
          <a:p>
            <a:pPr lvl="1"/>
            <a:r>
              <a:rPr lang="en-US" sz="1600" dirty="0"/>
              <a:t>Eight refers to “more than perfect” </a:t>
            </a:r>
          </a:p>
          <a:p>
            <a:pPr lvl="1"/>
            <a:r>
              <a:rPr lang="en-US" sz="1600" dirty="0"/>
              <a:t>Remember the five loaves and two fish? That’s seven. Jesus is the eighth thing broken there, too.</a:t>
            </a:r>
          </a:p>
          <a:p>
            <a:r>
              <a:rPr lang="en-US" sz="1600" dirty="0"/>
              <a:t>“After giving thanks”- literally, Eucharist</a:t>
            </a:r>
          </a:p>
          <a:p>
            <a:r>
              <a:rPr lang="en-US" sz="1600" dirty="0"/>
              <a:t>Another example of </a:t>
            </a:r>
            <a:r>
              <a:rPr lang="en-US" sz="1600" b="1" dirty="0" err="1"/>
              <a:t>Markan</a:t>
            </a:r>
            <a:r>
              <a:rPr lang="en-US" sz="1600" b="1" dirty="0"/>
              <a:t> double meaning</a:t>
            </a:r>
          </a:p>
          <a:p>
            <a:pPr lvl="1"/>
            <a:endParaRPr lang="en-US" sz="1600" dirty="0"/>
          </a:p>
          <a:p>
            <a:endParaRPr lang="en-US" sz="1600" dirty="0"/>
          </a:p>
          <a:p>
            <a:pPr marL="533400" lvl="1" indent="0">
              <a:buNone/>
            </a:pPr>
            <a:endParaRPr lang="en-US" sz="1600" i="1" dirty="0"/>
          </a:p>
          <a:p>
            <a:pPr lvl="1"/>
            <a:endParaRPr lang="en-US" sz="1600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163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8:11-13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57749" y="984465"/>
            <a:ext cx="7320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b="1" dirty="0"/>
              <a:t>Demand for a Sign</a:t>
            </a:r>
          </a:p>
          <a:p>
            <a:r>
              <a:rPr lang="en-US" sz="1800" dirty="0"/>
              <a:t>The Pharisees want a sign, </a:t>
            </a:r>
            <a:r>
              <a:rPr lang="en-US" sz="1800" b="1" dirty="0"/>
              <a:t>incontrovertible proof</a:t>
            </a:r>
            <a:r>
              <a:rPr lang="en-US" sz="1800" dirty="0"/>
              <a:t>, that Jesus is the Messiah</a:t>
            </a:r>
          </a:p>
          <a:p>
            <a:r>
              <a:rPr lang="en-US" sz="1800" dirty="0"/>
              <a:t>Don’t we all?</a:t>
            </a:r>
          </a:p>
          <a:p>
            <a:r>
              <a:rPr lang="en-US" sz="1800" dirty="0"/>
              <a:t>Jesus gives no sign. We are supposed to trust. </a:t>
            </a:r>
          </a:p>
          <a:p>
            <a:pPr lvl="1"/>
            <a:endParaRPr lang="en-US" sz="1600" dirty="0"/>
          </a:p>
          <a:p>
            <a:endParaRPr lang="en-US" sz="1600" dirty="0"/>
          </a:p>
          <a:p>
            <a:pPr marL="533400" lvl="1" indent="0">
              <a:buNone/>
            </a:pPr>
            <a:endParaRPr lang="en-US" sz="1600" i="1" dirty="0"/>
          </a:p>
          <a:p>
            <a:pPr lvl="1"/>
            <a:endParaRPr lang="en-US" sz="1600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7662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8:14-21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57749" y="984465"/>
            <a:ext cx="7320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b="1" dirty="0"/>
              <a:t>Yeast and Bread</a:t>
            </a:r>
          </a:p>
          <a:p>
            <a:r>
              <a:rPr lang="en-US" sz="1800" dirty="0"/>
              <a:t>Do they have no bread, or one loaf of bread?</a:t>
            </a:r>
          </a:p>
          <a:p>
            <a:pPr lvl="1"/>
            <a:r>
              <a:rPr lang="en-US" sz="1800" dirty="0"/>
              <a:t>Both.</a:t>
            </a:r>
          </a:p>
          <a:p>
            <a:pPr lvl="1"/>
            <a:r>
              <a:rPr lang="en-US" sz="1800" dirty="0"/>
              <a:t>They have no literal bread. They do have the bread of life.</a:t>
            </a:r>
          </a:p>
          <a:p>
            <a:r>
              <a:rPr lang="en-US" sz="1800" dirty="0"/>
              <a:t>The yeast, or leaven, of is </a:t>
            </a:r>
            <a:r>
              <a:rPr lang="en-US" sz="1800" b="1" dirty="0"/>
              <a:t>willful misunderstanding</a:t>
            </a:r>
          </a:p>
          <a:p>
            <a:pPr lvl="1"/>
            <a:r>
              <a:rPr lang="en-US" sz="1800" dirty="0"/>
              <a:t>For the Pharisees, it’s not wanting to see Jesus as the Messiah</a:t>
            </a:r>
          </a:p>
          <a:p>
            <a:pPr lvl="1"/>
            <a:r>
              <a:rPr lang="en-US" sz="1800" dirty="0"/>
              <a:t>For Herod, it’s not wanting to listen to John the Baptist</a:t>
            </a:r>
          </a:p>
          <a:p>
            <a:r>
              <a:rPr lang="en-US" sz="1800" dirty="0"/>
              <a:t>In order to believe, you have to want to believe.</a:t>
            </a:r>
          </a:p>
          <a:p>
            <a:pPr lvl="1"/>
            <a:r>
              <a:rPr lang="en-US" sz="1800" dirty="0"/>
              <a:t>Desire precedes belief.</a:t>
            </a:r>
          </a:p>
          <a:p>
            <a:pPr lvl="1"/>
            <a:r>
              <a:rPr lang="en-US" sz="1800" dirty="0"/>
              <a:t>Like attention precedes vision.</a:t>
            </a:r>
          </a:p>
          <a:p>
            <a:r>
              <a:rPr lang="en-US" sz="1800" dirty="0"/>
              <a:t>The disciples have a touch of this yeast.</a:t>
            </a:r>
          </a:p>
          <a:p>
            <a:pPr lvl="1"/>
            <a:endParaRPr lang="en-US" sz="1600" dirty="0"/>
          </a:p>
          <a:p>
            <a:endParaRPr lang="en-US" sz="1600" dirty="0"/>
          </a:p>
          <a:p>
            <a:pPr marL="533400" lvl="1" indent="0">
              <a:buNone/>
            </a:pPr>
            <a:endParaRPr lang="en-US" sz="1600" i="1" dirty="0"/>
          </a:p>
          <a:p>
            <a:pPr lvl="1"/>
            <a:endParaRPr lang="en-US" sz="1600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3071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8:14-21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57749" y="984465"/>
            <a:ext cx="7320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Act 2: 6:7-10:52</a:t>
            </a:r>
          </a:p>
          <a:p>
            <a:r>
              <a:rPr lang="en-US" sz="1800" u="sng" dirty="0">
                <a:solidFill>
                  <a:schemeClr val="tx1"/>
                </a:solidFill>
              </a:rPr>
              <a:t>Scene 1: 6:7-8:21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</a:t>
            </a:r>
            <a:r>
              <a:rPr lang="en-US" sz="1800" b="1" dirty="0">
                <a:solidFill>
                  <a:schemeClr val="tx1"/>
                </a:solidFill>
              </a:rPr>
              <a:t>power and character </a:t>
            </a:r>
            <a:r>
              <a:rPr lang="en-US" sz="1800" dirty="0">
                <a:solidFill>
                  <a:schemeClr val="tx1"/>
                </a:solidFill>
              </a:rPr>
              <a:t>of Jesus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point: Jesus is supremely powerful and supremely compassionate.</a:t>
            </a:r>
          </a:p>
          <a:p>
            <a:r>
              <a:rPr lang="en-US" sz="1800" u="sng" dirty="0">
                <a:solidFill>
                  <a:schemeClr val="tx1"/>
                </a:solidFill>
              </a:rPr>
              <a:t>Scene 2:8:21-10:52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</a:t>
            </a:r>
            <a:r>
              <a:rPr lang="en-US" sz="1800" b="1" dirty="0">
                <a:solidFill>
                  <a:schemeClr val="tx1"/>
                </a:solidFill>
              </a:rPr>
              <a:t> path of discipleship </a:t>
            </a:r>
            <a:r>
              <a:rPr lang="en-US" sz="1800" dirty="0">
                <a:solidFill>
                  <a:schemeClr val="tx1"/>
                </a:solidFill>
              </a:rPr>
              <a:t>on the way to Jerusalem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point: to follow Jesus means to take the path of death and resurrection</a:t>
            </a:r>
          </a:p>
          <a:p>
            <a:pPr marL="76200" indent="0">
              <a:buNone/>
            </a:pPr>
            <a:endParaRPr lang="en-US" sz="18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533400" lvl="1" indent="0">
              <a:buNone/>
            </a:pPr>
            <a:endParaRPr lang="en-US" sz="1600" i="1" dirty="0"/>
          </a:p>
          <a:p>
            <a:pPr lvl="1"/>
            <a:endParaRPr lang="en-US" sz="1600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0427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8:22-26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57749" y="984465"/>
            <a:ext cx="7319977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b="1" dirty="0"/>
              <a:t>Blind Man at Bethsaida</a:t>
            </a:r>
          </a:p>
          <a:p>
            <a:r>
              <a:rPr lang="en-US" sz="1800" dirty="0"/>
              <a:t>Takes him out of the village, away from the people who know and understand him</a:t>
            </a:r>
          </a:p>
          <a:p>
            <a:r>
              <a:rPr lang="en-US" sz="1800" dirty="0"/>
              <a:t>Vision in two stages</a:t>
            </a:r>
          </a:p>
          <a:p>
            <a:pPr lvl="1"/>
            <a:r>
              <a:rPr lang="en-US" sz="1800" dirty="0"/>
              <a:t>First is the </a:t>
            </a:r>
            <a:r>
              <a:rPr lang="en-US" sz="1800" b="1" dirty="0"/>
              <a:t>sight of things</a:t>
            </a:r>
            <a:r>
              <a:rPr lang="en-US" sz="1800" dirty="0"/>
              <a:t>: the man can see just like we can see. It’s vision as we all know it. But if we’re talking about faith in Jesus, that won’t cut it.</a:t>
            </a:r>
          </a:p>
          <a:p>
            <a:pPr lvl="1"/>
            <a:r>
              <a:rPr lang="en-US" sz="1800" dirty="0"/>
              <a:t>Second is the </a:t>
            </a:r>
            <a:r>
              <a:rPr lang="en-US" sz="1800" b="1" dirty="0"/>
              <a:t>sight of belief</a:t>
            </a:r>
            <a:r>
              <a:rPr lang="en-US" sz="1800" dirty="0"/>
              <a:t>: now he sees things the way they really are, beyond the material level.</a:t>
            </a:r>
          </a:p>
          <a:p>
            <a:pPr lvl="1"/>
            <a:r>
              <a:rPr lang="en-US" sz="1800" dirty="0"/>
              <a:t>Like seeing the Matrix.</a:t>
            </a:r>
          </a:p>
          <a:p>
            <a:pPr lvl="1"/>
            <a:endParaRPr lang="en-US" sz="1600" dirty="0"/>
          </a:p>
          <a:p>
            <a:pPr marL="76200" indent="0">
              <a:buNone/>
            </a:pPr>
            <a:endParaRPr lang="en-US" sz="1600" b="1" dirty="0"/>
          </a:p>
          <a:p>
            <a:pPr marL="76200" indent="0">
              <a:buNone/>
            </a:pPr>
            <a:endParaRPr lang="en-US" sz="1600" b="1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533400" lvl="1" indent="0">
              <a:buNone/>
            </a:pPr>
            <a:endParaRPr lang="en-US" sz="1600" i="1" dirty="0"/>
          </a:p>
          <a:p>
            <a:pPr lvl="1"/>
            <a:endParaRPr lang="en-US" sz="1600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6129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8:22-26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57749" y="984465"/>
            <a:ext cx="7319977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b="1" dirty="0"/>
              <a:t>Blind Man at Bethsaida</a:t>
            </a:r>
          </a:p>
          <a:p>
            <a:r>
              <a:rPr lang="en-US" sz="1800" dirty="0"/>
              <a:t>Therefore, the man at Bethsaida is the closet anyone in Mark will come to seeing who Jesus is. </a:t>
            </a:r>
          </a:p>
          <a:p>
            <a:r>
              <a:rPr lang="en-US" sz="1800" dirty="0"/>
              <a:t>Not allowed to go back home. Nobody will understand him because he sees things no one else can see. Kind of like Jesus in Nazareth.</a:t>
            </a:r>
          </a:p>
          <a:p>
            <a:r>
              <a:rPr lang="en-US" sz="1800" dirty="0"/>
              <a:t>His new “sight” has made him an </a:t>
            </a:r>
            <a:r>
              <a:rPr lang="en-US" sz="1800" b="1" dirty="0"/>
              <a:t>outsider</a:t>
            </a:r>
            <a:endParaRPr lang="en-US" sz="1800" dirty="0"/>
          </a:p>
          <a:p>
            <a:pPr marL="76200" indent="0">
              <a:buNone/>
            </a:pPr>
            <a:endParaRPr lang="en-US" sz="1600" dirty="0"/>
          </a:p>
          <a:p>
            <a:pPr marL="76200" indent="0">
              <a:buNone/>
            </a:pPr>
            <a:endParaRPr lang="en-US" sz="1600" b="1" dirty="0"/>
          </a:p>
          <a:p>
            <a:pPr marL="76200" indent="0">
              <a:buNone/>
            </a:pPr>
            <a:endParaRPr lang="en-US" sz="1600" b="1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533400" lvl="1" indent="0">
              <a:buNone/>
            </a:pPr>
            <a:endParaRPr lang="en-US" sz="1600" i="1" dirty="0"/>
          </a:p>
          <a:p>
            <a:pPr lvl="1"/>
            <a:endParaRPr lang="en-US" sz="1600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7434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ctrTitle" idx="4294967295"/>
          </p:nvPr>
        </p:nvSpPr>
        <p:spPr>
          <a:xfrm>
            <a:off x="685800" y="1996158"/>
            <a:ext cx="7772400" cy="10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FFFF"/>
                </a:solidFill>
              </a:rPr>
              <a:t>Go to menti.com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113" name="Google Shape;113;p23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9623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8:27-30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57749" y="984465"/>
            <a:ext cx="7319977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b="1" dirty="0"/>
              <a:t>Peter’s Confession</a:t>
            </a:r>
          </a:p>
          <a:p>
            <a:r>
              <a:rPr lang="en-US" sz="1800" dirty="0"/>
              <a:t>In Caesarea Philippi, where there’s a god on every street corner</a:t>
            </a:r>
          </a:p>
          <a:p>
            <a:r>
              <a:rPr lang="en-US" sz="1800" dirty="0"/>
              <a:t>Jesus takes a public opinion poll of himself</a:t>
            </a:r>
          </a:p>
          <a:p>
            <a:pPr lvl="1"/>
            <a:r>
              <a:rPr lang="en-US" sz="1800" dirty="0"/>
              <a:t>People think he’s Elijah, the forerunner to the Messiah</a:t>
            </a:r>
          </a:p>
          <a:p>
            <a:pPr lvl="1"/>
            <a:r>
              <a:rPr lang="en-US" sz="1800" dirty="0"/>
              <a:t>Or a reincarnation of John the Baptist</a:t>
            </a:r>
          </a:p>
          <a:p>
            <a:pPr lvl="1"/>
            <a:r>
              <a:rPr lang="en-US" sz="1800" dirty="0"/>
              <a:t>Or like one of the great prophets, like Isaiah and Jeremiah</a:t>
            </a:r>
          </a:p>
          <a:p>
            <a:pPr lvl="1"/>
            <a:r>
              <a:rPr lang="en-US" sz="1800" dirty="0"/>
              <a:t>Imagine Jesus’ disappointment at his low approval rating</a:t>
            </a:r>
          </a:p>
          <a:p>
            <a:r>
              <a:rPr lang="en-US" sz="1800" dirty="0"/>
              <a:t>Note Jesus does </a:t>
            </a:r>
            <a:r>
              <a:rPr lang="en-US" sz="1800" i="1" dirty="0"/>
              <a:t>not</a:t>
            </a:r>
            <a:r>
              <a:rPr lang="en-US" sz="1800" dirty="0"/>
              <a:t> give Peter his new name here, and doesn’t make Peter the rock of the church</a:t>
            </a:r>
          </a:p>
          <a:p>
            <a:pPr lvl="1"/>
            <a:r>
              <a:rPr lang="en-US" sz="1800" dirty="0"/>
              <a:t>Peter has been Peter since chapter 1</a:t>
            </a:r>
          </a:p>
          <a:p>
            <a:pPr lvl="1"/>
            <a:r>
              <a:rPr lang="en-US" sz="1800" dirty="0"/>
              <a:t>Peter is no better than any of the disciples. </a:t>
            </a:r>
            <a:r>
              <a:rPr lang="en-US" sz="1800" b="1" dirty="0"/>
              <a:t>None of them get Jesus.</a:t>
            </a:r>
          </a:p>
          <a:p>
            <a:pPr marL="76200" indent="0">
              <a:buNone/>
            </a:pPr>
            <a:endParaRPr lang="en-US" sz="1600" dirty="0"/>
          </a:p>
          <a:p>
            <a:pPr marL="76200" indent="0">
              <a:buNone/>
            </a:pPr>
            <a:endParaRPr lang="en-US" sz="1600" b="1" dirty="0"/>
          </a:p>
          <a:p>
            <a:pPr marL="76200" indent="0">
              <a:buNone/>
            </a:pPr>
            <a:endParaRPr lang="en-US" sz="1600" b="1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533400" lvl="1" indent="0">
              <a:buNone/>
            </a:pPr>
            <a:endParaRPr lang="en-US" sz="1600" i="1" dirty="0"/>
          </a:p>
          <a:p>
            <a:pPr lvl="1"/>
            <a:endParaRPr lang="en-US" sz="1600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3729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8:31-38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12011" y="803995"/>
            <a:ext cx="7319977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600" b="1" dirty="0"/>
              <a:t>Death and Resurrection</a:t>
            </a:r>
          </a:p>
          <a:p>
            <a:r>
              <a:rPr lang="en-US" sz="1600" dirty="0"/>
              <a:t>Now Jesus makes it crystal clear who he is and what he must do, </a:t>
            </a:r>
            <a:r>
              <a:rPr lang="en-US" sz="1600" i="1" dirty="0"/>
              <a:t>and nobody believes him.</a:t>
            </a:r>
          </a:p>
          <a:p>
            <a:r>
              <a:rPr lang="en-US" sz="1600" dirty="0"/>
              <a:t>Elders are the patriarchs of the oldest families in Jerusalem. Chief priests are the Temple leadership. Scribes are the local teachers of Scripture.</a:t>
            </a:r>
          </a:p>
          <a:p>
            <a:r>
              <a:rPr lang="en-US" sz="1600" dirty="0"/>
              <a:t>Peter tries to “rebuke” Jesus</a:t>
            </a:r>
          </a:p>
          <a:p>
            <a:pPr lvl="1"/>
            <a:r>
              <a:rPr lang="en-US" sz="1600" dirty="0"/>
              <a:t>Remember when Jesus rebuked the storm. He cast a demon out of the weather.</a:t>
            </a:r>
          </a:p>
          <a:p>
            <a:pPr lvl="1"/>
            <a:r>
              <a:rPr lang="en-US" sz="1600" dirty="0"/>
              <a:t>Peter thinks Jesus has a demon. </a:t>
            </a:r>
          </a:p>
          <a:p>
            <a:r>
              <a:rPr lang="en-US" sz="1600" dirty="0"/>
              <a:t>Then Jesus casts the demon out of Peter.</a:t>
            </a:r>
          </a:p>
          <a:p>
            <a:r>
              <a:rPr lang="en-US" sz="1600" dirty="0"/>
              <a:t>It’s a “human thing” to what to establish God’s Kingdom by force. It’s a “divine thing” to establish the God’s kingdom by </a:t>
            </a:r>
            <a:r>
              <a:rPr lang="en-US" sz="1600" b="1" dirty="0"/>
              <a:t>sacrificial love.</a:t>
            </a:r>
          </a:p>
          <a:p>
            <a:pPr marL="76200" indent="0">
              <a:buNone/>
            </a:pPr>
            <a:endParaRPr lang="en-US" sz="1600" dirty="0"/>
          </a:p>
          <a:p>
            <a:pPr marL="76200" indent="0">
              <a:buNone/>
            </a:pPr>
            <a:endParaRPr lang="en-US" sz="1600" b="1" dirty="0"/>
          </a:p>
          <a:p>
            <a:pPr marL="76200" indent="0">
              <a:buNone/>
            </a:pPr>
            <a:endParaRPr lang="en-US" sz="1600" b="1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533400" lvl="1" indent="0">
              <a:buNone/>
            </a:pPr>
            <a:endParaRPr lang="en-US" sz="1600" i="1" dirty="0"/>
          </a:p>
          <a:p>
            <a:pPr lvl="1"/>
            <a:endParaRPr lang="en-US" sz="1600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sz="1600"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6897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Read 8:31-38</a:t>
            </a:r>
            <a:endParaRPr sz="1600"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12011" y="834778"/>
            <a:ext cx="7319977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600" b="1" dirty="0"/>
              <a:t>Death and Resurrection</a:t>
            </a:r>
          </a:p>
          <a:p>
            <a:r>
              <a:rPr lang="en-US" sz="1600" dirty="0"/>
              <a:t>Until now, the disciples saw Jesus as a powerful, miracle-working, holy warrior</a:t>
            </a:r>
          </a:p>
          <a:p>
            <a:r>
              <a:rPr lang="en-US" sz="1600" dirty="0"/>
              <a:t>They’re close</a:t>
            </a:r>
          </a:p>
          <a:p>
            <a:pPr lvl="1"/>
            <a:r>
              <a:rPr lang="en-US" sz="1600" dirty="0"/>
              <a:t>He’s a Warrior Healer</a:t>
            </a:r>
            <a:endParaRPr lang="en-US" sz="1600" b="1" dirty="0"/>
          </a:p>
          <a:p>
            <a:pPr lvl="1"/>
            <a:r>
              <a:rPr lang="en-US" sz="1600" dirty="0"/>
              <a:t>He will overcome sin and evil through the power of sacrificial love</a:t>
            </a:r>
          </a:p>
          <a:p>
            <a:r>
              <a:rPr lang="en-US" sz="1600" dirty="0"/>
              <a:t>How to be a Christian: </a:t>
            </a:r>
            <a:r>
              <a:rPr lang="en-US" sz="1600" b="1" dirty="0"/>
              <a:t>deny yourself, take up cross, follow Jesus.</a:t>
            </a:r>
          </a:p>
          <a:p>
            <a:pPr lvl="1"/>
            <a:r>
              <a:rPr lang="en-US" sz="1600" dirty="0"/>
              <a:t>Deny yourself: it’s not self-hate. It’s living for a higher purpose than your own stability and success.</a:t>
            </a:r>
          </a:p>
          <a:p>
            <a:pPr lvl="1"/>
            <a:r>
              <a:rPr lang="en-US" sz="1600" dirty="0"/>
              <a:t>Take up cross: do thing you can’t not do. It will cost you. It will be worth it.</a:t>
            </a:r>
          </a:p>
          <a:p>
            <a:pPr lvl="1"/>
            <a:r>
              <a:rPr lang="en-US" sz="1600" dirty="0"/>
              <a:t>Follow Jesus: keeping loving. Don’t give in.</a:t>
            </a:r>
          </a:p>
          <a:p>
            <a:r>
              <a:rPr lang="en-US" sz="1600" dirty="0"/>
              <a:t>Don’t be ashamed of the path of sacrificial love.</a:t>
            </a:r>
          </a:p>
          <a:p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76200" indent="0">
              <a:buNone/>
            </a:pPr>
            <a:endParaRPr lang="en-US" sz="1600" dirty="0"/>
          </a:p>
          <a:p>
            <a:pPr marL="76200" indent="0">
              <a:buNone/>
            </a:pPr>
            <a:endParaRPr lang="en-US" sz="1600" b="1" dirty="0"/>
          </a:p>
          <a:p>
            <a:pPr marL="76200" indent="0">
              <a:buNone/>
            </a:pPr>
            <a:endParaRPr lang="en-US" sz="1600" b="1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533400" lvl="1" indent="0">
              <a:buNone/>
            </a:pPr>
            <a:endParaRPr lang="en-US" sz="1600" i="1" dirty="0"/>
          </a:p>
          <a:p>
            <a:pPr lvl="1"/>
            <a:endParaRPr lang="en-US" sz="1600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sz="1600"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600"/>
              <a:t>19</a:t>
            </a:fld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57703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ctrTitle" idx="4294967295"/>
          </p:nvPr>
        </p:nvSpPr>
        <p:spPr>
          <a:xfrm>
            <a:off x="685800" y="1996158"/>
            <a:ext cx="7772400" cy="10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FFFF"/>
                </a:solidFill>
              </a:rPr>
              <a:t>Cnapters 7:24-9:13</a:t>
            </a:r>
            <a:br>
              <a:rPr lang="en" sz="4000" dirty="0">
                <a:solidFill>
                  <a:srgbClr val="FFFFFF"/>
                </a:solidFill>
              </a:rPr>
            </a:br>
            <a:r>
              <a:rPr lang="en" sz="4000" dirty="0">
                <a:solidFill>
                  <a:srgbClr val="FFFFFF"/>
                </a:solidFill>
              </a:rPr>
              <a:t>Use Chat for questions</a:t>
            </a:r>
            <a:br>
              <a:rPr lang="en" sz="4000" dirty="0">
                <a:solidFill>
                  <a:srgbClr val="FFFFFF"/>
                </a:solidFill>
              </a:rPr>
            </a:br>
            <a:r>
              <a:rPr lang="en" sz="4000" dirty="0">
                <a:solidFill>
                  <a:srgbClr val="FFFFFF"/>
                </a:solidFill>
              </a:rPr>
              <a:t>menti.com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113" name="Google Shape;113;p23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9:1-8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12011" y="834778"/>
            <a:ext cx="7319977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600" b="1" dirty="0"/>
              <a:t>Transfiguration</a:t>
            </a:r>
          </a:p>
          <a:p>
            <a:r>
              <a:rPr lang="en-US" sz="1600" dirty="0"/>
              <a:t>Who see the Kingdom of God? Peter, James, and John. But it comes and goes away. It’s not complete. </a:t>
            </a:r>
          </a:p>
          <a:p>
            <a:r>
              <a:rPr lang="en-US" sz="1600" dirty="0"/>
              <a:t>Transfiguration = Jesus revealing himself to be who He always, the Son of God</a:t>
            </a:r>
          </a:p>
          <a:p>
            <a:r>
              <a:rPr lang="en-US" sz="1600" dirty="0"/>
              <a:t>“High mountain”</a:t>
            </a:r>
          </a:p>
          <a:p>
            <a:pPr lvl="1"/>
            <a:r>
              <a:rPr lang="en-US" sz="1600" dirty="0"/>
              <a:t>Like Mt. Sinai. </a:t>
            </a:r>
          </a:p>
          <a:p>
            <a:pPr lvl="1"/>
            <a:r>
              <a:rPr lang="en-US" sz="1600" dirty="0"/>
              <a:t>Both Moses and Elijah climb Mt. Sinai and meet God.</a:t>
            </a:r>
          </a:p>
          <a:p>
            <a:pPr lvl="1"/>
            <a:r>
              <a:rPr lang="en-US" sz="1600" dirty="0"/>
              <a:t>It’s like they climb Mt. Sinai again, and meet God again, </a:t>
            </a:r>
            <a:r>
              <a:rPr lang="en-US" sz="1600" b="1" dirty="0"/>
              <a:t>and he’s Jesus.</a:t>
            </a:r>
          </a:p>
          <a:p>
            <a:pPr lvl="1"/>
            <a:r>
              <a:rPr lang="en-US" sz="1600" dirty="0"/>
              <a:t>Makes you wonder who Moses and Elijah saw the first time (was it Christ himself?)</a:t>
            </a:r>
          </a:p>
          <a:p>
            <a:pPr lvl="1"/>
            <a:r>
              <a:rPr lang="en-US" sz="1600" dirty="0"/>
              <a:t>Peter, James, and John follow in their footsteps.</a:t>
            </a:r>
          </a:p>
          <a:p>
            <a:r>
              <a:rPr lang="en-US" sz="1600" dirty="0"/>
              <a:t>Also a glimpse into the future. They see what Jesus’ return will be like… in “six days”</a:t>
            </a:r>
          </a:p>
          <a:p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76200" indent="0">
              <a:buNone/>
            </a:pPr>
            <a:endParaRPr lang="en-US" sz="1600" dirty="0"/>
          </a:p>
          <a:p>
            <a:pPr marL="76200" indent="0">
              <a:buNone/>
            </a:pPr>
            <a:endParaRPr lang="en-US" sz="1600" b="1" dirty="0"/>
          </a:p>
          <a:p>
            <a:pPr marL="76200" indent="0">
              <a:buNone/>
            </a:pPr>
            <a:endParaRPr lang="en-US" sz="1600" b="1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533400" lvl="1" indent="0">
              <a:buNone/>
            </a:pPr>
            <a:endParaRPr lang="en-US" sz="1600" i="1" dirty="0"/>
          </a:p>
          <a:p>
            <a:pPr lvl="1"/>
            <a:endParaRPr lang="en-US" sz="1600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3185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9:9-13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57749" y="984465"/>
            <a:ext cx="7319977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600" b="1" dirty="0"/>
              <a:t>Elijah</a:t>
            </a:r>
          </a:p>
          <a:p>
            <a:r>
              <a:rPr lang="en-US" sz="1600" dirty="0"/>
              <a:t>Third and final time a correct confession of faith is silenced by Jesus</a:t>
            </a:r>
          </a:p>
          <a:p>
            <a:pPr lvl="1"/>
            <a:r>
              <a:rPr lang="en-US" sz="1600" dirty="0"/>
              <a:t>First, from the demons (3:8)</a:t>
            </a:r>
          </a:p>
          <a:p>
            <a:pPr lvl="1"/>
            <a:r>
              <a:rPr lang="en-US" sz="1600" dirty="0"/>
              <a:t>Second, from Peter (8:29)</a:t>
            </a:r>
          </a:p>
          <a:p>
            <a:pPr lvl="1"/>
            <a:r>
              <a:rPr lang="en-US" sz="1600" dirty="0"/>
              <a:t>Third, from God (9:7)</a:t>
            </a:r>
          </a:p>
          <a:p>
            <a:r>
              <a:rPr lang="en-US" sz="1600" dirty="0"/>
              <a:t>But now we know why</a:t>
            </a:r>
          </a:p>
          <a:p>
            <a:pPr lvl="1"/>
            <a:r>
              <a:rPr lang="en-US" sz="1600" dirty="0"/>
              <a:t>Keep it quiet “until after the Son of Man had risen”</a:t>
            </a:r>
          </a:p>
          <a:p>
            <a:pPr lvl="1"/>
            <a:r>
              <a:rPr lang="en-US" sz="1600" b="1" dirty="0"/>
              <a:t>You can’t understand Jesus without death and resurrection</a:t>
            </a:r>
          </a:p>
          <a:p>
            <a:r>
              <a:rPr lang="en-US" sz="1600" dirty="0"/>
              <a:t>Peter, James, and John are confused about the timing of all this</a:t>
            </a:r>
          </a:p>
          <a:p>
            <a:pPr lvl="1"/>
            <a:r>
              <a:rPr lang="en-US" sz="1600" dirty="0"/>
              <a:t>If Jesus is supposed to be the Son of Man, then where is Elijah?</a:t>
            </a:r>
          </a:p>
          <a:p>
            <a:pPr lvl="1"/>
            <a:r>
              <a:rPr lang="en-US" sz="1600" dirty="0"/>
              <a:t>Malachi 4:5 -  Lo, I will send you the prophet Elijah before the great and terrible day of the Lord comes.</a:t>
            </a:r>
          </a:p>
          <a:p>
            <a:pPr lvl="1"/>
            <a:r>
              <a:rPr lang="en-US" sz="1600" dirty="0"/>
              <a:t>John the Baptist </a:t>
            </a:r>
            <a:r>
              <a:rPr lang="en-US" sz="1600" i="1" dirty="0"/>
              <a:t>is </a:t>
            </a:r>
            <a:r>
              <a:rPr lang="en-US" sz="1600" dirty="0"/>
              <a:t>Elijah. What happened to him will happen to Jesus.</a:t>
            </a:r>
          </a:p>
          <a:p>
            <a:pPr marL="76200" indent="0">
              <a:buNone/>
            </a:pPr>
            <a:endParaRPr lang="en-US" sz="1600" dirty="0"/>
          </a:p>
          <a:p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76200" indent="0">
              <a:buNone/>
            </a:pPr>
            <a:endParaRPr lang="en-US" sz="1600" dirty="0"/>
          </a:p>
          <a:p>
            <a:pPr marL="76200" indent="0">
              <a:buNone/>
            </a:pPr>
            <a:endParaRPr lang="en-US" sz="1600" b="1" dirty="0"/>
          </a:p>
          <a:p>
            <a:pPr marL="76200" indent="0">
              <a:buNone/>
            </a:pPr>
            <a:endParaRPr lang="en-US" sz="1600" b="1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pPr marL="533400" lvl="1" indent="0">
              <a:buNone/>
            </a:pPr>
            <a:endParaRPr lang="en-US" sz="1600" i="1" dirty="0"/>
          </a:p>
          <a:p>
            <a:pPr lvl="1"/>
            <a:endParaRPr lang="en-US" sz="1600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037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7:24-30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57749" y="984465"/>
            <a:ext cx="7320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b="1" dirty="0" err="1"/>
              <a:t>Syrophoenician</a:t>
            </a:r>
            <a:r>
              <a:rPr lang="en-US" sz="1800" b="1" dirty="0"/>
              <a:t> Woman</a:t>
            </a:r>
          </a:p>
          <a:p>
            <a:r>
              <a:rPr lang="en-US" sz="1800" dirty="0" err="1"/>
              <a:t>Tyre</a:t>
            </a:r>
            <a:r>
              <a:rPr lang="en-US" sz="1800" dirty="0"/>
              <a:t>: a major Phoenician port city, much like Houston. We’re back in Gentile territory.</a:t>
            </a:r>
          </a:p>
          <a:p>
            <a:r>
              <a:rPr lang="en-US" sz="1800" dirty="0"/>
              <a:t>Yes, Jesus calls her a dog. There’s no way around it.</a:t>
            </a:r>
          </a:p>
          <a:p>
            <a:pPr lvl="1"/>
            <a:r>
              <a:rPr lang="en-US" sz="1800" dirty="0"/>
              <a:t>Jesus believed he was sent to the people of Israel, and Israel only.</a:t>
            </a:r>
          </a:p>
          <a:p>
            <a:pPr lvl="1"/>
            <a:r>
              <a:rPr lang="en-US" sz="1800" dirty="0"/>
              <a:t>Here we see the </a:t>
            </a:r>
            <a:r>
              <a:rPr lang="en-US" sz="1800" b="1" dirty="0"/>
              <a:t>Jewishness </a:t>
            </a:r>
            <a:r>
              <a:rPr lang="en-US" sz="1800" dirty="0"/>
              <a:t>of Jesus.</a:t>
            </a:r>
          </a:p>
          <a:p>
            <a:pPr lvl="1"/>
            <a:r>
              <a:rPr lang="en-US" sz="1800" dirty="0"/>
              <a:t>But the woman makes a confession of faith, sort of. </a:t>
            </a:r>
          </a:p>
          <a:p>
            <a:pPr lvl="1"/>
            <a:r>
              <a:rPr lang="en-US" sz="1800" dirty="0"/>
              <a:t>Calls him “Sir” (or Lord) and acknowledges her place as a Gentile.</a:t>
            </a:r>
          </a:p>
          <a:p>
            <a:r>
              <a:rPr lang="en-US" sz="1800" dirty="0"/>
              <a:t>Yes, this is a problematic passage. </a:t>
            </a:r>
          </a:p>
          <a:p>
            <a:pPr lvl="1"/>
            <a:r>
              <a:rPr lang="en-US" sz="1800" dirty="0"/>
              <a:t>But remember, Jesus is </a:t>
            </a:r>
            <a:r>
              <a:rPr lang="en-US" sz="1800" b="1" dirty="0"/>
              <a:t>fully human </a:t>
            </a:r>
            <a:r>
              <a:rPr lang="en-US" sz="1800" dirty="0"/>
              <a:t>and </a:t>
            </a:r>
            <a:r>
              <a:rPr lang="en-US" sz="1800" b="1" dirty="0"/>
              <a:t>fully divine. </a:t>
            </a:r>
          </a:p>
          <a:p>
            <a:pPr lvl="1"/>
            <a:r>
              <a:rPr lang="en-US" sz="1800" dirty="0"/>
              <a:t>Mark’s Jesus is the most human. John’s Jesus is the most divine.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4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Christology in the Gospels</a:t>
            </a:r>
            <a:endParaRPr dirty="0"/>
          </a:p>
        </p:txBody>
      </p:sp>
      <p:sp>
        <p:nvSpPr>
          <p:cNvPr id="223" name="Google Shape;223;p34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18372" y="2631366"/>
            <a:ext cx="7492817" cy="3289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63551" y="2646830"/>
            <a:ext cx="17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Emphasis on Jesus’ humanity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44718" y="2681045"/>
            <a:ext cx="174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Emphasis on Jesus’ divinity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6892" y="2229071"/>
            <a:ext cx="627142" cy="315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97337" y="2229070"/>
            <a:ext cx="1047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Matthew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14741" y="2241689"/>
            <a:ext cx="627142" cy="315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Luke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9216" y="2269093"/>
            <a:ext cx="627142" cy="315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18372" y="3720631"/>
            <a:ext cx="7492817" cy="1973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84079" y="3770788"/>
            <a:ext cx="627142" cy="315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46643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7:24-30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57749" y="852114"/>
            <a:ext cx="7320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b="1" dirty="0"/>
              <a:t>Curing a Deaf Man</a:t>
            </a:r>
          </a:p>
          <a:p>
            <a:r>
              <a:rPr lang="en-US" sz="1800" dirty="0"/>
              <a:t>We see the details of the miracle even though it’s in private.</a:t>
            </a:r>
          </a:p>
          <a:p>
            <a:pPr lvl="1"/>
            <a:r>
              <a:rPr lang="en-US" sz="1800" dirty="0"/>
              <a:t>Ding </a:t>
            </a:r>
            <a:r>
              <a:rPr lang="en-US" sz="1800" dirty="0" err="1"/>
              <a:t>ding</a:t>
            </a:r>
            <a:r>
              <a:rPr lang="en-US" sz="1800" dirty="0"/>
              <a:t> </a:t>
            </a:r>
            <a:r>
              <a:rPr lang="en-US" sz="1800" dirty="0" err="1"/>
              <a:t>ding</a:t>
            </a:r>
            <a:r>
              <a:rPr lang="en-US" sz="1800" dirty="0"/>
              <a:t>!</a:t>
            </a:r>
          </a:p>
          <a:p>
            <a:pPr lvl="1"/>
            <a:r>
              <a:rPr lang="en-US" sz="1800" dirty="0"/>
              <a:t>This must be hugely important.</a:t>
            </a:r>
          </a:p>
          <a:p>
            <a:r>
              <a:rPr lang="en-US" sz="1800" dirty="0"/>
              <a:t>It’s the opening of the ears of </a:t>
            </a:r>
            <a:r>
              <a:rPr lang="en-US" sz="1800" b="1" dirty="0"/>
              <a:t>all Gentiles, </a:t>
            </a:r>
            <a:r>
              <a:rPr lang="en-US" sz="1800" dirty="0"/>
              <a:t>and the opening of the mouths of </a:t>
            </a:r>
            <a:r>
              <a:rPr lang="en-US" sz="1800" b="1" dirty="0"/>
              <a:t>all Gentiles</a:t>
            </a:r>
          </a:p>
          <a:p>
            <a:pPr lvl="1"/>
            <a:r>
              <a:rPr lang="en-US" sz="1800" dirty="0"/>
              <a:t>Remember, Gentiles aren’t supposed to be God’s people. </a:t>
            </a:r>
            <a:r>
              <a:rPr lang="en-US" sz="1800" i="1" dirty="0"/>
              <a:t>Now they are. </a:t>
            </a:r>
            <a:r>
              <a:rPr lang="en-US" sz="1800" dirty="0"/>
              <a:t>Now they hear the Word of God like any Jewish person would.</a:t>
            </a:r>
          </a:p>
          <a:p>
            <a:pPr lvl="1"/>
            <a:r>
              <a:rPr lang="en-US" sz="1800" dirty="0"/>
              <a:t>He “breathes” his Spirit on the Gentiles, giving them the power to hear and preach the Gospel.</a:t>
            </a:r>
          </a:p>
          <a:p>
            <a:pPr lvl="1"/>
            <a:r>
              <a:rPr lang="en-US" sz="1800" dirty="0"/>
              <a:t>Like Pentecost</a:t>
            </a:r>
          </a:p>
          <a:p>
            <a:pPr lvl="1"/>
            <a:r>
              <a:rPr lang="en-US" sz="1800" dirty="0"/>
              <a:t>Like an origin story for the Gentile Church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346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ctrTitle" idx="4294967295"/>
          </p:nvPr>
        </p:nvSpPr>
        <p:spPr>
          <a:xfrm>
            <a:off x="685800" y="1996158"/>
            <a:ext cx="7772400" cy="10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FFFF"/>
                </a:solidFill>
              </a:rPr>
              <a:t>Go to menti.com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113" name="Google Shape;113;p23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5887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8:1-10</a:t>
            </a:r>
            <a:endParaRPr dirty="0"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957749" y="984465"/>
            <a:ext cx="7320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b="1" dirty="0"/>
              <a:t>Feeding of the Four Thousand</a:t>
            </a:r>
          </a:p>
          <a:p>
            <a:r>
              <a:rPr lang="en-US" sz="1800" dirty="0"/>
              <a:t>Not the same as the Five Thousand. It’s a separate event.</a:t>
            </a:r>
          </a:p>
          <a:p>
            <a:r>
              <a:rPr lang="en-US" sz="1800" dirty="0"/>
              <a:t>Still in Gentile territory. </a:t>
            </a:r>
          </a:p>
          <a:p>
            <a:pPr lvl="1"/>
            <a:r>
              <a:rPr lang="en-US" sz="1800" dirty="0"/>
              <a:t>The five thousand were a kind of “new Israel” forming the Jesus movement</a:t>
            </a:r>
          </a:p>
          <a:p>
            <a:pPr lvl="1"/>
            <a:r>
              <a:rPr lang="en-US" sz="1800" dirty="0"/>
              <a:t>Now Gentiles are part of the “new Israel,” with full membership in the movement</a:t>
            </a:r>
          </a:p>
          <a:p>
            <a:r>
              <a:rPr lang="en-US" sz="1800" dirty="0"/>
              <a:t>“How can one feed these people?”</a:t>
            </a:r>
          </a:p>
          <a:p>
            <a:pPr lvl="1"/>
            <a:r>
              <a:rPr lang="en-US" sz="1800" dirty="0"/>
              <a:t>But the disciples have already seen him do this!</a:t>
            </a:r>
          </a:p>
          <a:p>
            <a:pPr lvl="1"/>
            <a:r>
              <a:rPr lang="en-US" sz="1800" i="1" dirty="0"/>
              <a:t>In the chat: why do the disciples doubt Jesus’ ability to feed the masses when they’ve already seen him do it?</a:t>
            </a:r>
          </a:p>
          <a:p>
            <a:pPr marL="533400" lvl="1" indent="0">
              <a:buNone/>
            </a:pPr>
            <a:endParaRPr lang="en-US" sz="1600" i="1" dirty="0"/>
          </a:p>
          <a:p>
            <a:pPr lvl="1"/>
            <a:endParaRPr lang="en-US" sz="1600" dirty="0"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▸"/>
            </a:pPr>
            <a:endParaRPr dirty="0"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777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ctrTitle" idx="4294967295"/>
          </p:nvPr>
        </p:nvSpPr>
        <p:spPr>
          <a:xfrm>
            <a:off x="685800" y="1996158"/>
            <a:ext cx="7772400" cy="10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FFFF"/>
                </a:solidFill>
              </a:rPr>
              <a:t>Wait for it…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113" name="Google Shape;113;p23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9498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ctrTitle" idx="4294967295"/>
          </p:nvPr>
        </p:nvSpPr>
        <p:spPr>
          <a:xfrm>
            <a:off x="685800" y="1996158"/>
            <a:ext cx="7772400" cy="105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FFFF"/>
                </a:solidFill>
              </a:rPr>
              <a:t>We’re supposed to read Mark from Back to Front.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113" name="Google Shape;113;p23"/>
          <p:cNvSpPr txBox="1">
            <a:spLocks noGrp="1"/>
          </p:cNvSpPr>
          <p:nvPr>
            <p:ph type="sldNum" idx="12"/>
          </p:nvPr>
        </p:nvSpPr>
        <p:spPr>
          <a:xfrm>
            <a:off x="4297650" y="4859852"/>
            <a:ext cx="548700" cy="2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093413"/>
      </p:ext>
    </p:extLst>
  </p:cSld>
  <p:clrMapOvr>
    <a:masterClrMapping/>
  </p:clrMapOvr>
</p:sld>
</file>

<file path=ppt/theme/theme1.xml><?xml version="1.0" encoding="utf-8"?>
<a:theme xmlns:a="http://schemas.openxmlformats.org/drawingml/2006/main" name="Timon template">
  <a:themeElements>
    <a:clrScheme name="Custom 347">
      <a:dk1>
        <a:srgbClr val="2C343B"/>
      </a:dk1>
      <a:lt1>
        <a:srgbClr val="FFFFFF"/>
      </a:lt1>
      <a:dk2>
        <a:srgbClr val="859CB1"/>
      </a:dk2>
      <a:lt2>
        <a:srgbClr val="F0F3F5"/>
      </a:lt2>
      <a:accent1>
        <a:srgbClr val="0198AD"/>
      </a:accent1>
      <a:accent2>
        <a:srgbClr val="BDE4EA"/>
      </a:accent2>
      <a:accent3>
        <a:srgbClr val="FE344D"/>
      </a:accent3>
      <a:accent4>
        <a:srgbClr val="FE7F8F"/>
      </a:accent4>
      <a:accent5>
        <a:srgbClr val="F5A500"/>
      </a:accent5>
      <a:accent6>
        <a:srgbClr val="2C343B"/>
      </a:accent6>
      <a:hlink>
        <a:srgbClr val="2C343B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1467</Words>
  <Application>Microsoft Macintosh PowerPoint</Application>
  <PresentationFormat>On-screen Show (16:9)</PresentationFormat>
  <Paragraphs>246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Source Sans Pro</vt:lpstr>
      <vt:lpstr>Permanent Marker</vt:lpstr>
      <vt:lpstr>Arial</vt:lpstr>
      <vt:lpstr>Timon template</vt:lpstr>
      <vt:lpstr>Mark Week 5</vt:lpstr>
      <vt:lpstr>Cnapters 7:24-9:13 Use Chat for questions menti.com</vt:lpstr>
      <vt:lpstr>Read 7:24-30</vt:lpstr>
      <vt:lpstr>Christology in the Gospels</vt:lpstr>
      <vt:lpstr>Read 7:24-30</vt:lpstr>
      <vt:lpstr>Go to menti.com</vt:lpstr>
      <vt:lpstr>Read 8:1-10</vt:lpstr>
      <vt:lpstr>Wait for it…</vt:lpstr>
      <vt:lpstr>We’re supposed to read Mark from Back to Front.</vt:lpstr>
      <vt:lpstr>Read 8:1-10</vt:lpstr>
      <vt:lpstr>Read 8:11-13</vt:lpstr>
      <vt:lpstr>Read 8:14-21</vt:lpstr>
      <vt:lpstr>Read 8:14-21</vt:lpstr>
      <vt:lpstr>Read 8:22-26</vt:lpstr>
      <vt:lpstr>Read 8:22-26</vt:lpstr>
      <vt:lpstr>Go to menti.com</vt:lpstr>
      <vt:lpstr>Read 8:27-30</vt:lpstr>
      <vt:lpstr>Read 8:31-38</vt:lpstr>
      <vt:lpstr>Read 8:31-38</vt:lpstr>
      <vt:lpstr>Read 9:1-8</vt:lpstr>
      <vt:lpstr>Read 9:9-13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Week 5</dc:title>
  <dc:creator>David Horton</dc:creator>
  <cp:lastModifiedBy>David Horton</cp:lastModifiedBy>
  <cp:revision>19</cp:revision>
  <dcterms:modified xsi:type="dcterms:W3CDTF">2021-02-08T18:45:25Z</dcterms:modified>
</cp:coreProperties>
</file>