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3"/>
  </p:notesMasterIdLst>
  <p:sldIdLst>
    <p:sldId id="256" r:id="rId2"/>
    <p:sldId id="258" r:id="rId3"/>
    <p:sldId id="261" r:id="rId4"/>
    <p:sldId id="288" r:id="rId5"/>
    <p:sldId id="286" r:id="rId6"/>
    <p:sldId id="287" r:id="rId7"/>
    <p:sldId id="290" r:id="rId8"/>
    <p:sldId id="289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3" r:id="rId21"/>
    <p:sldId id="304" r:id="rId22"/>
  </p:sldIdLst>
  <p:sldSz cx="9144000" cy="5143500" type="screen16x9"/>
  <p:notesSz cx="6858000" cy="9144000"/>
  <p:embeddedFontLst>
    <p:embeddedFont>
      <p:font typeface="Shadows Into Light" panose="02000000000000000000" pitchFamily="2" charset="77"/>
      <p:regular r:id="rId24"/>
    </p:embeddedFont>
    <p:embeddedFont>
      <p:font typeface="Varela Round" pitchFamily="2" charset="-79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33F77F-E787-4F83-BB23-690C284F30BF}">
  <a:tblStyle styleId="{6733F77F-E787-4F83-BB23-690C284F30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>
        <p:scale>
          <a:sx n="164" d="100"/>
          <a:sy n="164" d="100"/>
        </p:scale>
        <p:origin x="144" y="-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0268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4972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7562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124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043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75949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176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303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521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890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6543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61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12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06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464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389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97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7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▧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27;p5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Mark</a:t>
            </a:r>
            <a:br>
              <a:rPr lang="en" dirty="0"/>
            </a:br>
            <a:r>
              <a:rPr lang="en" dirty="0"/>
              <a:t>Week 4</a:t>
            </a:r>
            <a:endParaRPr dirty="0"/>
          </a:p>
        </p:txBody>
      </p:sp>
      <p:sp>
        <p:nvSpPr>
          <p:cNvPr id="60" name="Google Shape;60;p11"/>
          <p:cNvSpPr/>
          <p:nvPr/>
        </p:nvSpPr>
        <p:spPr>
          <a:xfrm>
            <a:off x="3248215" y="3539867"/>
            <a:ext cx="3153375" cy="25875"/>
          </a:xfrm>
          <a:custGeom>
            <a:avLst/>
            <a:gdLst/>
            <a:ahLst/>
            <a:cxnLst/>
            <a:rect l="l" t="t" r="r" b="b"/>
            <a:pathLst>
              <a:path w="126135" h="1380" extrusionOk="0">
                <a:moveTo>
                  <a:pt x="0" y="973"/>
                </a:moveTo>
                <a:cubicBezTo>
                  <a:pt x="29075" y="973"/>
                  <a:pt x="58158" y="273"/>
                  <a:pt x="87224" y="973"/>
                </a:cubicBezTo>
                <a:cubicBezTo>
                  <a:pt x="100195" y="1285"/>
                  <a:pt x="113312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1"/>
          <p:cNvSpPr/>
          <p:nvPr/>
        </p:nvSpPr>
        <p:spPr>
          <a:xfrm>
            <a:off x="3193344" y="3422110"/>
            <a:ext cx="3177700" cy="31069"/>
          </a:xfrm>
          <a:custGeom>
            <a:avLst/>
            <a:gdLst/>
            <a:ahLst/>
            <a:cxnLst/>
            <a:rect l="l" t="t" r="r" b="b"/>
            <a:pathLst>
              <a:path w="127108" h="1657" extrusionOk="0">
                <a:moveTo>
                  <a:pt x="0" y="1657"/>
                </a:moveTo>
                <a:cubicBezTo>
                  <a:pt x="42250" y="-1532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6:14-29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b="1" dirty="0"/>
              <a:t>Jesus is the exact opposite of Herod</a:t>
            </a:r>
          </a:p>
          <a:p>
            <a:pPr lvl="1"/>
            <a:r>
              <a:rPr lang="en-US" sz="1400" dirty="0"/>
              <a:t>Courage vs. Weakness</a:t>
            </a:r>
          </a:p>
          <a:p>
            <a:pPr lvl="1"/>
            <a:r>
              <a:rPr lang="en-US" sz="1400" dirty="0"/>
              <a:t>Integrity vs. Feckless</a:t>
            </a:r>
          </a:p>
          <a:p>
            <a:pPr lvl="1"/>
            <a:r>
              <a:rPr lang="en-US" sz="1400" dirty="0"/>
              <a:t>Righteous vs. Lewd</a:t>
            </a:r>
          </a:p>
          <a:p>
            <a:pPr lvl="1"/>
            <a:r>
              <a:rPr lang="en-US" sz="1400" dirty="0"/>
              <a:t>Right vs. Might</a:t>
            </a:r>
          </a:p>
          <a:p>
            <a:pPr lvl="1"/>
            <a:r>
              <a:rPr lang="en-US" sz="1400" dirty="0"/>
              <a:t>Poor vs. Wealthy</a:t>
            </a:r>
          </a:p>
          <a:p>
            <a:pPr lvl="1"/>
            <a:r>
              <a:rPr lang="en-US" sz="1400" dirty="0"/>
              <a:t>Servant vs. Glutton</a:t>
            </a:r>
          </a:p>
          <a:p>
            <a:pPr lvl="1"/>
            <a:r>
              <a:rPr lang="en-US" sz="1400" dirty="0"/>
              <a:t>Friends with the poor vs. Friends with the powerful</a:t>
            </a:r>
          </a:p>
          <a:p>
            <a:r>
              <a:rPr lang="en-US" sz="1400" i="1" dirty="0"/>
              <a:t>In the chat: Anything else?</a:t>
            </a:r>
          </a:p>
          <a:p>
            <a:pPr marL="76200" indent="0">
              <a:buNone/>
            </a:pPr>
            <a:endParaRPr lang="en-US" sz="1400" i="1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75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6:30-44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Feeding the Five Thousand</a:t>
            </a:r>
          </a:p>
          <a:p>
            <a:r>
              <a:rPr lang="en-US" sz="1400" dirty="0"/>
              <a:t>“Done and taught”: the order is important to Mark</a:t>
            </a:r>
          </a:p>
          <a:p>
            <a:r>
              <a:rPr lang="en-US" sz="1400" dirty="0"/>
              <a:t>Vacation is interrupted</a:t>
            </a:r>
          </a:p>
          <a:p>
            <a:r>
              <a:rPr lang="en-US" sz="1400" dirty="0"/>
              <a:t>Compassion</a:t>
            </a:r>
          </a:p>
          <a:p>
            <a:pPr lvl="1"/>
            <a:r>
              <a:rPr lang="en-US" sz="1400" dirty="0"/>
              <a:t>Literally, to be moved in the bowels</a:t>
            </a:r>
          </a:p>
          <a:p>
            <a:pPr lvl="1"/>
            <a:r>
              <a:rPr lang="en-US" sz="1400" dirty="0"/>
              <a:t>From Latin, to suffer with</a:t>
            </a:r>
          </a:p>
          <a:p>
            <a:r>
              <a:rPr lang="en-US" sz="1400" b="1" dirty="0"/>
              <a:t>Can we say that we respond to interruption with compassion?</a:t>
            </a:r>
          </a:p>
          <a:p>
            <a:r>
              <a:rPr lang="en-US" sz="1400" dirty="0"/>
              <a:t>Imagery from Psalm 23</a:t>
            </a:r>
          </a:p>
          <a:p>
            <a:pPr lvl="1"/>
            <a:r>
              <a:rPr lang="en-US" sz="1400" dirty="0"/>
              <a:t>It’s dark</a:t>
            </a:r>
          </a:p>
          <a:p>
            <a:pPr lvl="1"/>
            <a:r>
              <a:rPr lang="en-US" sz="1400" dirty="0"/>
              <a:t>Sets a table</a:t>
            </a:r>
          </a:p>
          <a:p>
            <a:pPr lvl="1"/>
            <a:r>
              <a:rPr lang="en-US" sz="1400" dirty="0"/>
              <a:t>Green grass</a:t>
            </a:r>
          </a:p>
          <a:p>
            <a:pPr lvl="1"/>
            <a:r>
              <a:rPr lang="en-US" sz="1400" dirty="0"/>
              <a:t>Shepherd</a:t>
            </a:r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8731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6:30-44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Feeding the Five Thousand</a:t>
            </a:r>
          </a:p>
          <a:p>
            <a:r>
              <a:rPr lang="en-US" sz="1400" dirty="0"/>
              <a:t>And imagery from the Exodus</a:t>
            </a:r>
          </a:p>
          <a:p>
            <a:pPr lvl="1"/>
            <a:r>
              <a:rPr lang="en-US" sz="1400" dirty="0"/>
              <a:t>In the wilderness (“a deserted place”)</a:t>
            </a:r>
          </a:p>
          <a:p>
            <a:pPr lvl="1"/>
            <a:r>
              <a:rPr lang="en-US" sz="1400" dirty="0"/>
              <a:t>Ordered in hundreds and fifties</a:t>
            </a:r>
          </a:p>
          <a:p>
            <a:pPr lvl="1"/>
            <a:r>
              <a:rPr lang="en-US" sz="1400" dirty="0"/>
              <a:t>Bread from heaven (like manna)</a:t>
            </a:r>
          </a:p>
          <a:p>
            <a:pPr lvl="1"/>
            <a:r>
              <a:rPr lang="en-US" sz="1400" dirty="0"/>
              <a:t>But better than manna because there’s a surplus</a:t>
            </a:r>
          </a:p>
          <a:p>
            <a:r>
              <a:rPr lang="en-US" sz="1400" dirty="0"/>
              <a:t>Taken, blessed, broken, given = Sacrament formula</a:t>
            </a:r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541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6:45-52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Jesus Walks on Water</a:t>
            </a:r>
          </a:p>
          <a:p>
            <a:r>
              <a:rPr lang="en-US" sz="1400" dirty="0"/>
              <a:t>Resuming the vacation that had been interrupted</a:t>
            </a:r>
          </a:p>
          <a:p>
            <a:r>
              <a:rPr lang="en-US" sz="1400" dirty="0"/>
              <a:t>It’s the middle of the night, the disciples are without Jesus</a:t>
            </a:r>
          </a:p>
          <a:p>
            <a:r>
              <a:rPr lang="en-US" sz="1400" dirty="0"/>
              <a:t>It’s about resurrection!</a:t>
            </a:r>
          </a:p>
          <a:p>
            <a:pPr lvl="1"/>
            <a:r>
              <a:rPr lang="en-US" sz="1400" b="1" dirty="0"/>
              <a:t>Lake represents death. Jesus walks all over death.</a:t>
            </a:r>
          </a:p>
          <a:p>
            <a:pPr lvl="1"/>
            <a:r>
              <a:rPr lang="en-US" sz="1400" dirty="0"/>
              <a:t>“Early in the morning,” like Easter</a:t>
            </a:r>
          </a:p>
          <a:p>
            <a:pPr lvl="1"/>
            <a:r>
              <a:rPr lang="en-US" sz="1400" dirty="0"/>
              <a:t>Thought he was a ghost, like after Easter</a:t>
            </a:r>
          </a:p>
          <a:p>
            <a:pPr lvl="1"/>
            <a:r>
              <a:rPr lang="en-US" sz="1400" dirty="0"/>
              <a:t>“Intended to pass them by.” Jesus will be on his way to the Father.</a:t>
            </a:r>
          </a:p>
          <a:p>
            <a:pPr lvl="1"/>
            <a:r>
              <a:rPr lang="en-US" sz="1400" dirty="0"/>
              <a:t>“Take heart, it is I, do not be afraid.” Afraid is the last word in the Gospel.</a:t>
            </a:r>
          </a:p>
          <a:p>
            <a:pPr lvl="1"/>
            <a:r>
              <a:rPr lang="en-US" sz="1400" dirty="0"/>
              <a:t>Everything changes when the resurrected Jesus gets in the boat with you.</a:t>
            </a:r>
          </a:p>
          <a:p>
            <a:pPr lvl="1"/>
            <a:r>
              <a:rPr lang="en-US" sz="1400" dirty="0"/>
              <a:t>The loaves, it seems, is actually about resurrection.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5650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6:53-56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Gennesaret</a:t>
            </a:r>
          </a:p>
          <a:p>
            <a:r>
              <a:rPr lang="en-US" sz="1400" dirty="0"/>
              <a:t>Were they going to Bethsaida or Gennesaret? Mark confuses the geography.</a:t>
            </a:r>
          </a:p>
          <a:p>
            <a:r>
              <a:rPr lang="en-US" sz="1400" dirty="0"/>
              <a:t>The people here recognize him</a:t>
            </a:r>
          </a:p>
          <a:p>
            <a:pPr lvl="1"/>
            <a:r>
              <a:rPr lang="en-US" sz="1400" dirty="0"/>
              <a:t>In contrast to the disciples who don’t recognize him (v.49)</a:t>
            </a:r>
          </a:p>
          <a:p>
            <a:pPr lvl="1"/>
            <a:r>
              <a:rPr lang="en-US" sz="1400" dirty="0"/>
              <a:t>Feeding the five thousand and walking on water have rocked the disciples.</a:t>
            </a:r>
          </a:p>
          <a:p>
            <a:pPr lvl="1"/>
            <a:r>
              <a:rPr lang="en-US" sz="1400" dirty="0"/>
              <a:t>In one chapter, they’ve gone from missionary to confused about their job description (“how are we to feed these people?”) to completely not seeing Jesus in front of them.</a:t>
            </a:r>
          </a:p>
          <a:p>
            <a:pPr lvl="1"/>
            <a:r>
              <a:rPr lang="en-US" sz="1400" dirty="0"/>
              <a:t>The disciples have become like the people in Nazareth. They want the old Jesus back, the Jesus the understood.</a:t>
            </a:r>
          </a:p>
          <a:p>
            <a:pPr lvl="1"/>
            <a:r>
              <a:rPr lang="en-US" sz="1400" b="1" dirty="0"/>
              <a:t>Do you want Jesus? Or do you want the Jesus you had no problem understanding?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920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Go to </a:t>
            </a:r>
            <a:r>
              <a:rPr lang="en" dirty="0" err="1"/>
              <a:t>menti.com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0270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7:1-13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Things that defile</a:t>
            </a:r>
          </a:p>
          <a:p>
            <a:r>
              <a:rPr lang="en-US" sz="1400" dirty="0"/>
              <a:t>Note the “they” language. Mark is writing about “other” people. Hence Mark is writing to Gentiles for whom this law stuff is foreign.</a:t>
            </a:r>
          </a:p>
          <a:p>
            <a:r>
              <a:rPr lang="en-US" sz="1400" dirty="0"/>
              <a:t>Pharisees and scribes FROM JERUSALEM</a:t>
            </a:r>
          </a:p>
          <a:p>
            <a:pPr lvl="1"/>
            <a:r>
              <a:rPr lang="en-US" sz="1400" dirty="0"/>
              <a:t>Jesus has caught the attention of the religious establishment in the Temple</a:t>
            </a:r>
          </a:p>
          <a:p>
            <a:pPr lvl="1"/>
            <a:r>
              <a:rPr lang="en-US" sz="1400" dirty="0"/>
              <a:t>It’s like his Passion is creeping closer and closer</a:t>
            </a:r>
          </a:p>
          <a:p>
            <a:r>
              <a:rPr lang="en-US" sz="1400" dirty="0"/>
              <a:t>Handwashing</a:t>
            </a:r>
          </a:p>
          <a:p>
            <a:pPr lvl="1"/>
            <a:r>
              <a:rPr lang="en-US" sz="1400" dirty="0"/>
              <a:t>It wasn’t just custom; it was the procedure for how you kept kosher.</a:t>
            </a:r>
          </a:p>
          <a:p>
            <a:pPr lvl="1"/>
            <a:r>
              <a:rPr lang="en-US" sz="1400" dirty="0"/>
              <a:t>But this </a:t>
            </a:r>
            <a:r>
              <a:rPr lang="en-US" sz="1400" b="1" dirty="0"/>
              <a:t>procedure</a:t>
            </a:r>
            <a:r>
              <a:rPr lang="en-US" sz="1400" dirty="0"/>
              <a:t> has become a </a:t>
            </a:r>
            <a:r>
              <a:rPr lang="en-US" sz="1400" b="1" dirty="0"/>
              <a:t>prison</a:t>
            </a:r>
          </a:p>
          <a:p>
            <a:pPr lvl="1"/>
            <a:r>
              <a:rPr lang="en-US" sz="1400" dirty="0"/>
              <a:t>Too stringent and cumbersome for any average person to follow</a:t>
            </a:r>
          </a:p>
          <a:p>
            <a:pPr lvl="1"/>
            <a:r>
              <a:rPr lang="en-US" sz="1400" dirty="0"/>
              <a:t>Jesus quotes Isaiah 29:13-14</a:t>
            </a:r>
          </a:p>
          <a:p>
            <a:pPr lvl="1"/>
            <a:r>
              <a:rPr lang="en-US" sz="1400" dirty="0"/>
              <a:t>For Jesus, </a:t>
            </a:r>
            <a:r>
              <a:rPr lang="en-US" sz="1400" i="1" dirty="0"/>
              <a:t>intent trumps tradition.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8139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7:1-13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Things that defile</a:t>
            </a:r>
          </a:p>
          <a:p>
            <a:r>
              <a:rPr lang="en-US" sz="1400" dirty="0"/>
              <a:t>Then Jesus refers to Exodus 20:12 and 21:17</a:t>
            </a:r>
          </a:p>
          <a:p>
            <a:r>
              <a:rPr lang="en-US" sz="1400" dirty="0"/>
              <a:t>“Corban”= set aside for God</a:t>
            </a:r>
          </a:p>
          <a:p>
            <a:r>
              <a:rPr lang="en-US" sz="1400" dirty="0"/>
              <a:t>Pharisees were taking what should have been used to support their old parents and giving to the Temple instead, essential a tax loophole</a:t>
            </a:r>
          </a:p>
          <a:p>
            <a:r>
              <a:rPr lang="en-US" sz="1400" dirty="0"/>
              <a:t>The Pharisees had violated the “intent” of the law but were technically keeping with tradition</a:t>
            </a:r>
          </a:p>
          <a:p>
            <a:r>
              <a:rPr lang="en-US" sz="1400" b="1" dirty="0"/>
              <a:t>For Jesus, a religious law that sacrifices intent for tradition isn’t worth keeping.</a:t>
            </a:r>
          </a:p>
          <a:p>
            <a:r>
              <a:rPr lang="en-US" sz="1400" i="1" dirty="0"/>
              <a:t>In chat: where else in the Church do we confuse intent with tradition?</a:t>
            </a:r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60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7:14-23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Things that defile</a:t>
            </a:r>
          </a:p>
          <a:p>
            <a:r>
              <a:rPr lang="en-US" sz="1400" dirty="0"/>
              <a:t>The Pharisees would have gone ballistic. Of course it’s what goes into a person that defiles them!</a:t>
            </a:r>
          </a:p>
          <a:p>
            <a:r>
              <a:rPr lang="en-US" sz="1400" dirty="0"/>
              <a:t>But Jesus disagrees</a:t>
            </a:r>
          </a:p>
          <a:p>
            <a:pPr lvl="1"/>
            <a:r>
              <a:rPr lang="en-US" sz="1400" dirty="0"/>
              <a:t>It’s what comes out of you, from your heart, that matters.</a:t>
            </a:r>
          </a:p>
          <a:p>
            <a:pPr lvl="1"/>
            <a:r>
              <a:rPr lang="en-US" sz="1400" dirty="0"/>
              <a:t>Faith is about the heart, not the rules.</a:t>
            </a:r>
          </a:p>
          <a:p>
            <a:pPr lvl="1"/>
            <a:r>
              <a:rPr lang="en-US" sz="1400" dirty="0"/>
              <a:t>Make sure your heart has the right intentions.</a:t>
            </a:r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3913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7:24-30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Syrophoenician Woman</a:t>
            </a:r>
          </a:p>
          <a:p>
            <a:r>
              <a:rPr lang="en-US" sz="1400" dirty="0" err="1"/>
              <a:t>Tyre</a:t>
            </a:r>
            <a:r>
              <a:rPr lang="en-US" sz="1400" dirty="0"/>
              <a:t>: a major Phoenician port city, much like Houston, we’re back in Gentile territory.</a:t>
            </a:r>
          </a:p>
          <a:p>
            <a:r>
              <a:rPr lang="en-US" sz="1400" dirty="0"/>
              <a:t>Yes, Jesus calls her a dog. There’s no way around it.</a:t>
            </a:r>
          </a:p>
          <a:p>
            <a:pPr lvl="1"/>
            <a:r>
              <a:rPr lang="en-US" sz="1400" dirty="0"/>
              <a:t>Jesus believed he was sent to the people of Israel, and Israel only.</a:t>
            </a:r>
          </a:p>
          <a:p>
            <a:pPr lvl="1"/>
            <a:r>
              <a:rPr lang="en-US" sz="1400" dirty="0"/>
              <a:t>Here we see the </a:t>
            </a:r>
            <a:r>
              <a:rPr lang="en-US" sz="1400" b="1" dirty="0"/>
              <a:t>Jewishness </a:t>
            </a:r>
            <a:r>
              <a:rPr lang="en-US" sz="1400" dirty="0"/>
              <a:t>of Jesus.</a:t>
            </a:r>
          </a:p>
          <a:p>
            <a:pPr lvl="1"/>
            <a:r>
              <a:rPr lang="en-US" sz="1400" dirty="0"/>
              <a:t>But the woman makes a confession of faith, sort of. Calls him “Sir” (or Lord) and acknowledges her place as a Gentile.</a:t>
            </a:r>
          </a:p>
          <a:p>
            <a:r>
              <a:rPr lang="en-US" sz="1400" dirty="0"/>
              <a:t>Yes, this is a problematic passage. </a:t>
            </a:r>
          </a:p>
          <a:p>
            <a:pPr lvl="1"/>
            <a:r>
              <a:rPr lang="en-US" sz="1400" dirty="0"/>
              <a:t>But remember, Jesus is </a:t>
            </a:r>
            <a:r>
              <a:rPr lang="en-US" sz="1400" b="1" dirty="0"/>
              <a:t>fully human </a:t>
            </a:r>
            <a:r>
              <a:rPr lang="en-US" sz="1400" dirty="0"/>
              <a:t>and </a:t>
            </a:r>
            <a:r>
              <a:rPr lang="en-US" sz="1400" b="1" dirty="0"/>
              <a:t>fully divine. </a:t>
            </a:r>
          </a:p>
          <a:p>
            <a:pPr lvl="1"/>
            <a:r>
              <a:rPr lang="en-US" sz="1400" dirty="0"/>
              <a:t>Mark’s Jesus is the most human. John’s Jesus is the most divine.</a:t>
            </a:r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566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body" idx="4294967295"/>
          </p:nvPr>
        </p:nvSpPr>
        <p:spPr>
          <a:xfrm>
            <a:off x="1737193" y="1003050"/>
            <a:ext cx="4961100" cy="15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Chapters 6 and 7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Use chat for questions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accent3"/>
                </a:solidFill>
              </a:rPr>
              <a:t>menti.com</a:t>
            </a:r>
            <a:endParaRPr lang="en-US" sz="2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7:31-37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413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Curing a Deaf Man</a:t>
            </a:r>
          </a:p>
          <a:p>
            <a:r>
              <a:rPr lang="en-US" sz="1400" dirty="0"/>
              <a:t>We see the details of the miracle even though it’s in private</a:t>
            </a:r>
          </a:p>
          <a:p>
            <a:pPr lvl="1"/>
            <a:r>
              <a:rPr lang="en-US" sz="1400" dirty="0"/>
              <a:t>Ding ding ding!</a:t>
            </a:r>
          </a:p>
          <a:p>
            <a:pPr lvl="1"/>
            <a:r>
              <a:rPr lang="en-US" sz="1400" dirty="0"/>
              <a:t>This must be hugely important.</a:t>
            </a:r>
          </a:p>
          <a:p>
            <a:r>
              <a:rPr lang="en-US" sz="1400" dirty="0"/>
              <a:t>It’s the opening of the ears of </a:t>
            </a:r>
            <a:r>
              <a:rPr lang="en-US" sz="1400" b="1" dirty="0"/>
              <a:t>all Gentiles, </a:t>
            </a:r>
            <a:r>
              <a:rPr lang="en-US" sz="1400" dirty="0"/>
              <a:t>and the opening of the mouths of </a:t>
            </a:r>
            <a:r>
              <a:rPr lang="en-US" sz="1400" b="1" dirty="0"/>
              <a:t>all Gentiles</a:t>
            </a:r>
            <a:endParaRPr lang="en-US" sz="1400" dirty="0"/>
          </a:p>
          <a:p>
            <a:pPr lvl="1"/>
            <a:r>
              <a:rPr lang="en-US" sz="1400" dirty="0"/>
              <a:t>Like Pentecost</a:t>
            </a:r>
          </a:p>
          <a:p>
            <a:pPr lvl="1"/>
            <a:r>
              <a:rPr lang="en-US" sz="1400" dirty="0"/>
              <a:t>He “breathes” his Spirit on the Gentiles, giving them the power to hear and preach the Gospel</a:t>
            </a:r>
          </a:p>
          <a:p>
            <a:pPr lvl="1"/>
            <a:r>
              <a:rPr lang="en-US" sz="1400" dirty="0"/>
              <a:t>Like an origin story for the Gentile Church</a:t>
            </a:r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8112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Next week:</a:t>
            </a:r>
            <a:br>
              <a:rPr lang="en" dirty="0"/>
            </a:br>
            <a:r>
              <a:rPr lang="en" dirty="0"/>
              <a:t>Chapters 8 and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502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8"/>
            <a:ext cx="7340344" cy="32959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Prologue: Mark 1:1-15</a:t>
            </a:r>
          </a:p>
          <a:p>
            <a:pPr marL="13970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Act 1: Mark 1:16-8:21</a:t>
            </a:r>
          </a:p>
          <a:p>
            <a:r>
              <a:rPr lang="en-US" sz="1400" u="sng" dirty="0">
                <a:solidFill>
                  <a:schemeClr val="tx1"/>
                </a:solidFill>
              </a:rPr>
              <a:t>Scene 1: Mark 1:16-2:12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Five </a:t>
            </a:r>
            <a:r>
              <a:rPr lang="en-US" sz="1400" b="1" dirty="0">
                <a:solidFill>
                  <a:schemeClr val="tx1"/>
                </a:solidFill>
              </a:rPr>
              <a:t>healing</a:t>
            </a:r>
            <a:r>
              <a:rPr lang="en-US" sz="1400" dirty="0">
                <a:solidFill>
                  <a:schemeClr val="tx1"/>
                </a:solidFill>
              </a:rPr>
              <a:t> stories, back to back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point: Jesus has the legitimacy to heal people.</a:t>
            </a:r>
          </a:p>
          <a:p>
            <a:r>
              <a:rPr lang="en-US" sz="1400" u="sng" dirty="0">
                <a:solidFill>
                  <a:schemeClr val="tx1"/>
                </a:solidFill>
              </a:rPr>
              <a:t>Scene 2: Mark 2:12-3:6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Five </a:t>
            </a:r>
            <a:r>
              <a:rPr lang="en-US" sz="1400" b="1" dirty="0">
                <a:solidFill>
                  <a:schemeClr val="tx1"/>
                </a:solidFill>
              </a:rPr>
              <a:t>controversy</a:t>
            </a:r>
            <a:r>
              <a:rPr lang="en-US" sz="1400" dirty="0">
                <a:solidFill>
                  <a:schemeClr val="tx1"/>
                </a:solidFill>
              </a:rPr>
              <a:t> stories, back to back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point: Jesus has the legitimacy to speak for God.</a:t>
            </a:r>
          </a:p>
          <a:p>
            <a:r>
              <a:rPr lang="en-US" sz="1400" u="sng" dirty="0">
                <a:solidFill>
                  <a:schemeClr val="tx1"/>
                </a:solidFill>
              </a:rPr>
              <a:t>Scene 3: Mark 3:7-6:6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b="1" dirty="0">
                <a:solidFill>
                  <a:schemeClr val="tx1"/>
                </a:solidFill>
              </a:rPr>
              <a:t>movement</a:t>
            </a:r>
            <a:r>
              <a:rPr lang="en-US" sz="1400" dirty="0">
                <a:solidFill>
                  <a:schemeClr val="tx1"/>
                </a:solidFill>
              </a:rPr>
              <a:t> in Galilee grows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point: Jesus is the leader of the Kingdom movement.</a:t>
            </a:r>
          </a:p>
          <a:p>
            <a:pPr marL="533400" lvl="1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Act 2: 6:7-10:52</a:t>
            </a:r>
          </a:p>
          <a:p>
            <a:r>
              <a:rPr lang="en-US" sz="1400" u="sng" dirty="0">
                <a:solidFill>
                  <a:schemeClr val="tx1"/>
                </a:solidFill>
              </a:rPr>
              <a:t>Scene 1: 6:7-8:21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b="1" dirty="0">
                <a:solidFill>
                  <a:schemeClr val="tx1"/>
                </a:solidFill>
              </a:rPr>
              <a:t>power and character </a:t>
            </a:r>
            <a:r>
              <a:rPr lang="en-US" sz="1400" dirty="0">
                <a:solidFill>
                  <a:schemeClr val="tx1"/>
                </a:solidFill>
              </a:rPr>
              <a:t>of Jesus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The point: Jesus is supremely powerful and supremely compassionate.</a:t>
            </a:r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043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1400" b="1" dirty="0"/>
              <a:t>More about demons…</a:t>
            </a:r>
          </a:p>
          <a:p>
            <a:r>
              <a:rPr lang="en-US" sz="1400" dirty="0"/>
              <a:t>Demons are unseen forces driving harmful real-world outcomes.</a:t>
            </a:r>
          </a:p>
          <a:p>
            <a:r>
              <a:rPr lang="en-US" sz="1400" dirty="0"/>
              <a:t>We’d call it:</a:t>
            </a:r>
          </a:p>
          <a:p>
            <a:pPr lvl="1"/>
            <a:r>
              <a:rPr lang="en-US" sz="1400" dirty="0"/>
              <a:t>Psychology</a:t>
            </a:r>
          </a:p>
          <a:p>
            <a:pPr lvl="1"/>
            <a:r>
              <a:rPr lang="en-US" sz="1400" dirty="0"/>
              <a:t>Sociology</a:t>
            </a:r>
          </a:p>
          <a:p>
            <a:pPr lvl="1"/>
            <a:r>
              <a:rPr lang="en-US" sz="1400" dirty="0"/>
              <a:t>Family systems</a:t>
            </a:r>
          </a:p>
          <a:p>
            <a:pPr lvl="1"/>
            <a:r>
              <a:rPr lang="en-US" sz="1400" dirty="0"/>
              <a:t>Addiction</a:t>
            </a:r>
          </a:p>
          <a:p>
            <a:r>
              <a:rPr lang="en-US" sz="1400" dirty="0"/>
              <a:t>Paul calls it “powers and principalities”</a:t>
            </a:r>
          </a:p>
          <a:p>
            <a:r>
              <a:rPr lang="en-US" sz="1400" u="sng" dirty="0"/>
              <a:t>Demons operate on all levels, so Jesus operates on all levels too.</a:t>
            </a:r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829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6:1-6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Nazareth (again)</a:t>
            </a:r>
            <a:endParaRPr lang="en-US" sz="1400" dirty="0"/>
          </a:p>
          <a:p>
            <a:r>
              <a:rPr lang="en-US" sz="1400" dirty="0"/>
              <a:t>Comes from Galilee, goes back home</a:t>
            </a:r>
          </a:p>
          <a:p>
            <a:r>
              <a:rPr lang="en-US" sz="1400" dirty="0"/>
              <a:t>Reads like a reprise of his debut in Capernaum (1:21-28)</a:t>
            </a:r>
          </a:p>
          <a:p>
            <a:r>
              <a:rPr lang="en-US" sz="1400" dirty="0"/>
              <a:t>Makes a “</a:t>
            </a:r>
            <a:r>
              <a:rPr lang="en-US" sz="1400" dirty="0" err="1"/>
              <a:t>Markan</a:t>
            </a:r>
            <a:r>
              <a:rPr lang="en-US" sz="1400" dirty="0"/>
              <a:t> sandwich,” bookending Act 1 </a:t>
            </a:r>
          </a:p>
          <a:p>
            <a:r>
              <a:rPr lang="en-US" sz="1400" i="1" dirty="0" err="1"/>
              <a:t>Tekton</a:t>
            </a:r>
            <a:endParaRPr lang="en-US" sz="1400" i="1" dirty="0"/>
          </a:p>
          <a:p>
            <a:pPr lvl="1"/>
            <a:r>
              <a:rPr lang="en-US" sz="1400" dirty="0"/>
              <a:t>Handyman</a:t>
            </a:r>
          </a:p>
          <a:p>
            <a:pPr lvl="1"/>
            <a:r>
              <a:rPr lang="en-US" sz="1400" dirty="0"/>
              <a:t>Not a master carpenter</a:t>
            </a:r>
          </a:p>
          <a:p>
            <a:pPr lvl="1"/>
            <a:r>
              <a:rPr lang="en-US" sz="1400" dirty="0"/>
              <a:t>Not much wood in Galilee</a:t>
            </a:r>
          </a:p>
          <a:p>
            <a:r>
              <a:rPr lang="en-US" sz="1400" dirty="0"/>
              <a:t>James, the leader of the Church in Jerusalem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64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6:1-6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Nazareth (again)</a:t>
            </a:r>
            <a:endParaRPr lang="en-US" sz="1400" dirty="0"/>
          </a:p>
          <a:p>
            <a:r>
              <a:rPr lang="en-US" sz="1400" dirty="0"/>
              <a:t>“Took offense at him”</a:t>
            </a:r>
          </a:p>
          <a:p>
            <a:pPr lvl="1"/>
            <a:r>
              <a:rPr lang="en-US" sz="1400" dirty="0"/>
              <a:t>Literally “</a:t>
            </a:r>
            <a:r>
              <a:rPr lang="en-US" sz="1400" dirty="0" err="1"/>
              <a:t>eskandilonzto</a:t>
            </a:r>
            <a:r>
              <a:rPr lang="en-US" sz="1400" dirty="0"/>
              <a:t>” (scandalized)</a:t>
            </a:r>
          </a:p>
          <a:p>
            <a:pPr lvl="1" algn="just"/>
            <a:r>
              <a:rPr lang="en-US" sz="1400" b="1" dirty="0"/>
              <a:t>They want Jesus to be the handyman, not the Son of Man</a:t>
            </a:r>
          </a:p>
          <a:p>
            <a:pPr lvl="1"/>
            <a:r>
              <a:rPr lang="en-US" sz="1400" dirty="0"/>
              <a:t>Gotten too big for his britches</a:t>
            </a:r>
          </a:p>
          <a:p>
            <a:pPr lvl="1"/>
            <a:r>
              <a:rPr lang="en-US" sz="1400" dirty="0"/>
              <a:t>In their eyes, he’ll always be Joseph’s little boy</a:t>
            </a:r>
          </a:p>
          <a:p>
            <a:r>
              <a:rPr lang="en-US" sz="1400" dirty="0"/>
              <a:t>“Could do no deed of power there”</a:t>
            </a:r>
          </a:p>
          <a:p>
            <a:pPr lvl="1"/>
            <a:r>
              <a:rPr lang="en-US" sz="1400" dirty="0"/>
              <a:t>Except cure a few people (no big deal)</a:t>
            </a:r>
          </a:p>
          <a:p>
            <a:pPr lvl="1"/>
            <a:r>
              <a:rPr lang="en-US" sz="1400" dirty="0"/>
              <a:t>Our belief is a multiplier of Jesus’ power</a:t>
            </a:r>
          </a:p>
          <a:p>
            <a:pPr lvl="1"/>
            <a:r>
              <a:rPr lang="en-US" sz="1400" dirty="0"/>
              <a:t>Screwdriver vs. power drill</a:t>
            </a:r>
          </a:p>
          <a:p>
            <a:pPr lvl="1"/>
            <a:r>
              <a:rPr lang="en-US" sz="1400" dirty="0"/>
              <a:t>Amazed at their unbelief (remember “Repent and believe”)</a:t>
            </a:r>
          </a:p>
          <a:p>
            <a:pPr marL="76200" indent="0">
              <a:buNone/>
            </a:pPr>
            <a:r>
              <a:rPr lang="en-US" sz="1400" b="1" dirty="0"/>
              <a:t>End of Act 1</a:t>
            </a:r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435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6:7-13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Sending of the Twelve</a:t>
            </a:r>
          </a:p>
          <a:p>
            <a:r>
              <a:rPr lang="en-US" sz="1400" dirty="0"/>
              <a:t>The Twelve are called and sent (that’s us!), but that already happened when Jesus called the Twelve in 3:13</a:t>
            </a:r>
          </a:p>
          <a:p>
            <a:r>
              <a:rPr lang="en-US" sz="1400" dirty="0"/>
              <a:t>What’s new here:</a:t>
            </a:r>
          </a:p>
          <a:p>
            <a:pPr lvl="1"/>
            <a:r>
              <a:rPr lang="en-US" sz="1400" dirty="0"/>
              <a:t>They operate without Jesus’ presence</a:t>
            </a:r>
          </a:p>
          <a:p>
            <a:pPr lvl="1"/>
            <a:r>
              <a:rPr lang="en-US" sz="1400" dirty="0"/>
              <a:t>They’re not to practice ministry alone</a:t>
            </a:r>
          </a:p>
          <a:p>
            <a:pPr lvl="1"/>
            <a:r>
              <a:rPr lang="en-US" sz="1400" dirty="0"/>
              <a:t>Asked to trust only in God’s providence.</a:t>
            </a:r>
          </a:p>
          <a:p>
            <a:r>
              <a:rPr lang="en-US" sz="1400" dirty="0"/>
              <a:t>In other words, </a:t>
            </a:r>
            <a:r>
              <a:rPr lang="en-US" sz="1400" b="1" dirty="0"/>
              <a:t>we’re seeing the formation of the church. </a:t>
            </a:r>
            <a:r>
              <a:rPr lang="en-US" sz="1400" dirty="0"/>
              <a:t>The disciples are learning to be without Jesus’ physical presence, to work together, and to trust completely on God.</a:t>
            </a:r>
          </a:p>
          <a:p>
            <a:r>
              <a:rPr lang="en-US" sz="1400" dirty="0"/>
              <a:t>In chat: </a:t>
            </a:r>
            <a:r>
              <a:rPr lang="en-US" sz="1400" i="1" dirty="0"/>
              <a:t>what does this show about Jesus that He hands the ministry over to other people?</a:t>
            </a:r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557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6:14-29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70325" y="1212659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400" b="1" dirty="0"/>
              <a:t>Beheading of John the Baptist</a:t>
            </a:r>
          </a:p>
          <a:p>
            <a:r>
              <a:rPr lang="en-US" sz="1400" dirty="0"/>
              <a:t>“for Jesus’ name had been known”</a:t>
            </a:r>
          </a:p>
          <a:p>
            <a:pPr lvl="1"/>
            <a:r>
              <a:rPr lang="en-US" sz="1400" dirty="0"/>
              <a:t>Only after Jesus sends out the Twelve</a:t>
            </a:r>
          </a:p>
          <a:p>
            <a:pPr lvl="1"/>
            <a:r>
              <a:rPr lang="en-US" sz="1400" dirty="0"/>
              <a:t>We’re all marketing executives for Jesus.</a:t>
            </a:r>
          </a:p>
          <a:p>
            <a:r>
              <a:rPr lang="en-US" sz="1400" dirty="0"/>
              <a:t>Common belief that Elijah would return just before the Messiah</a:t>
            </a:r>
          </a:p>
          <a:p>
            <a:r>
              <a:rPr lang="en-US" sz="1400" dirty="0"/>
              <a:t>Herod Antipas</a:t>
            </a:r>
          </a:p>
          <a:p>
            <a:pPr lvl="1"/>
            <a:r>
              <a:rPr lang="en-US" sz="1400" dirty="0"/>
              <a:t>Divorced his first wife to marry Herodias</a:t>
            </a:r>
          </a:p>
          <a:p>
            <a:pPr lvl="1"/>
            <a:r>
              <a:rPr lang="en-US" sz="1400" dirty="0"/>
              <a:t>And Herodias was his sister-in-law</a:t>
            </a:r>
          </a:p>
          <a:p>
            <a:pPr lvl="1"/>
            <a:r>
              <a:rPr lang="en-US" sz="1400" dirty="0"/>
              <a:t>The divorce caused war between the Romans and the Nabateans</a:t>
            </a:r>
          </a:p>
          <a:p>
            <a:pPr lvl="1"/>
            <a:r>
              <a:rPr lang="en-US" sz="1400" dirty="0"/>
              <a:t>John preaches against the divorce and the senseless war</a:t>
            </a:r>
          </a:p>
          <a:p>
            <a:pPr lvl="1"/>
            <a:r>
              <a:rPr lang="en-US" sz="1400" dirty="0"/>
              <a:t>“Herodias” in verse 22 is supposed to be Salome</a:t>
            </a:r>
          </a:p>
          <a:p>
            <a:pPr lvl="1"/>
            <a:endParaRPr lang="en-US" sz="1400" dirty="0"/>
          </a:p>
          <a:p>
            <a:endParaRPr lang="en-US" sz="1400" dirty="0"/>
          </a:p>
          <a:p>
            <a:pPr marL="533400" lvl="1" indent="0">
              <a:buNone/>
            </a:pPr>
            <a:endParaRPr lang="en-US" sz="1400" dirty="0"/>
          </a:p>
          <a:p>
            <a:pPr marL="76200" indent="0">
              <a:buNone/>
            </a:pPr>
            <a:endParaRPr lang="en-US" sz="1400" b="1" dirty="0"/>
          </a:p>
          <a:p>
            <a:pPr marL="533400" lvl="1" indent="0">
              <a:buNone/>
            </a:pP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1400" b="1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5999651"/>
      </p:ext>
    </p:extLst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1385</Words>
  <Application>Microsoft Macintosh PowerPoint</Application>
  <PresentationFormat>On-screen Show (16:9)</PresentationFormat>
  <Paragraphs>426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Shadows Into Light</vt:lpstr>
      <vt:lpstr>Varela Round</vt:lpstr>
      <vt:lpstr>Arial</vt:lpstr>
      <vt:lpstr>Trinculo template</vt:lpstr>
      <vt:lpstr>Mark Week 4</vt:lpstr>
      <vt:lpstr>PowerPoint Presentation</vt:lpstr>
      <vt:lpstr>Review</vt:lpstr>
      <vt:lpstr>Review</vt:lpstr>
      <vt:lpstr>Review</vt:lpstr>
      <vt:lpstr>Read 6:1-6</vt:lpstr>
      <vt:lpstr>Read 6:1-6</vt:lpstr>
      <vt:lpstr>Read 6:7-13</vt:lpstr>
      <vt:lpstr>Read 6:14-29</vt:lpstr>
      <vt:lpstr>Read 6:14-29</vt:lpstr>
      <vt:lpstr>Read 6:30-44</vt:lpstr>
      <vt:lpstr>Read 6:30-44</vt:lpstr>
      <vt:lpstr>Read 6:45-52</vt:lpstr>
      <vt:lpstr>Read 6:53-56</vt:lpstr>
      <vt:lpstr>Go to menti.com</vt:lpstr>
      <vt:lpstr>Read 7:1-13</vt:lpstr>
      <vt:lpstr>Read 7:1-13</vt:lpstr>
      <vt:lpstr>Read 7:14-23</vt:lpstr>
      <vt:lpstr>Read 7:24-30</vt:lpstr>
      <vt:lpstr>Read 7:31-37</vt:lpstr>
      <vt:lpstr>Next week: Chapters 8 and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Week 4</dc:title>
  <cp:lastModifiedBy>David Horton</cp:lastModifiedBy>
  <cp:revision>23</cp:revision>
  <dcterms:modified xsi:type="dcterms:W3CDTF">2021-01-31T22:02:16Z</dcterms:modified>
</cp:coreProperties>
</file>