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3"/>
  </p:notesMasterIdLst>
  <p:sldIdLst>
    <p:sldId id="256" r:id="rId2"/>
    <p:sldId id="260" r:id="rId3"/>
    <p:sldId id="263" r:id="rId4"/>
    <p:sldId id="324" r:id="rId5"/>
    <p:sldId id="323" r:id="rId6"/>
    <p:sldId id="305" r:id="rId7"/>
    <p:sldId id="306" r:id="rId8"/>
    <p:sldId id="307" r:id="rId9"/>
    <p:sldId id="308" r:id="rId10"/>
    <p:sldId id="261" r:id="rId11"/>
    <p:sldId id="309" r:id="rId12"/>
    <p:sldId id="310" r:id="rId13"/>
    <p:sldId id="311" r:id="rId14"/>
    <p:sldId id="313" r:id="rId15"/>
    <p:sldId id="314" r:id="rId16"/>
    <p:sldId id="315" r:id="rId17"/>
    <p:sldId id="316" r:id="rId18"/>
    <p:sldId id="317" r:id="rId19"/>
    <p:sldId id="318" r:id="rId20"/>
    <p:sldId id="320" r:id="rId21"/>
    <p:sldId id="322" r:id="rId22"/>
  </p:sldIdLst>
  <p:sldSz cx="9144000" cy="5143500" type="screen16x9"/>
  <p:notesSz cx="6858000" cy="9144000"/>
  <p:embeddedFontLst>
    <p:embeddedFont>
      <p:font typeface="Arvo" panose="02000000000000000000" pitchFamily="2" charset="77"/>
      <p:regular r:id="rId24"/>
      <p:bold r:id="rId25"/>
      <p:italic r:id="rId26"/>
      <p:boldItalic r:id="rId27"/>
    </p:embeddedFont>
    <p:embeddedFont>
      <p:font typeface="Bodoni" pitchFamily="2" charset="0"/>
      <p:regular r:id="rId28"/>
      <p:bold r:id="rId29"/>
      <p:italic r:id="rId30"/>
      <p:boldItalic r:id="rId31"/>
    </p:embeddedFont>
    <p:embeddedFont>
      <p:font typeface="Ubuntu" panose="020B0504030602030204" pitchFamily="34" charset="0"/>
      <p:regular r:id="rId32"/>
      <p:bold r:id="rId33"/>
      <p:italic r:id="rId34"/>
      <p:boldItalic r:id="rId35"/>
    </p:embeddedFont>
    <p:embeddedFont>
      <p:font typeface="Ubuntu Light" panose="020B0304030602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053">
          <p15:clr>
            <a:srgbClr val="A4A3A4"/>
          </p15:clr>
        </p15:guide>
        <p15:guide id="3" orient="horz" pos="287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26E96C-7A83-472C-9CEE-45053F48FAF1}">
  <a:tblStyle styleId="{9826E96C-7A83-472C-9CEE-45053F48FA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C3ABC50-4539-4176-A7B5-C5236061E70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/>
        <p:guide orient="horz" pos="3053"/>
        <p:guide orient="horz" pos="28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2eb61d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42eb61d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3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3359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456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04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814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218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42eb61d9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42eb61d9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750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023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77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42eb61d9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792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42eb61d9d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442eb61d9d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49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25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73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533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0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853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eb61d9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eb61d9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64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76300" y="321200"/>
            <a:ext cx="4885500" cy="44316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10650" y="1856275"/>
            <a:ext cx="6157800" cy="875700"/>
          </a:xfrm>
          <a:prstGeom prst="rect">
            <a:avLst/>
          </a:prstGeom>
          <a:ln w="38100" cap="flat" cmpd="sng">
            <a:solidFill>
              <a:srgbClr val="5353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CUSTOM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1395500" y="892500"/>
            <a:ext cx="6189000" cy="2731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1894475" y="1126950"/>
            <a:ext cx="5397600" cy="2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43434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2"/>
          </p:nvPr>
        </p:nvSpPr>
        <p:spPr>
          <a:xfrm>
            <a:off x="1894475" y="2977400"/>
            <a:ext cx="2920800" cy="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 type="tx">
  <p:cSld name="TITLE_AND_BODY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454050" y="1904925"/>
            <a:ext cx="5877000" cy="2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some text slide 2">
  <p:cSld name="BIG_NUMBER_2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 hasCustomPrompt="1"/>
          </p:nvPr>
        </p:nvSpPr>
        <p:spPr>
          <a:xfrm>
            <a:off x="742950" y="1238100"/>
            <a:ext cx="7729500" cy="19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2433300" y="3015325"/>
            <a:ext cx="42774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frame">
  <p:cSld name="BLANK_1_1"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406950" y="416250"/>
            <a:ext cx="8330100" cy="4311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yan with title and text">
  <p:cSld name="CUSTOM_7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/>
          <p:nvPr/>
        </p:nvSpPr>
        <p:spPr>
          <a:xfrm>
            <a:off x="-73650" y="-11150"/>
            <a:ext cx="9228900" cy="52188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1430400" y="653850"/>
            <a:ext cx="6283200" cy="383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2675900" y="1220035"/>
            <a:ext cx="3926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subTitle" idx="1"/>
          </p:nvPr>
        </p:nvSpPr>
        <p:spPr>
          <a:xfrm>
            <a:off x="2675901" y="2547750"/>
            <a:ext cx="3136200" cy="19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buntu"/>
              <a:buNone/>
              <a:defRPr sz="24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vo"/>
              <a:buNone/>
              <a:defRPr sz="24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●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Ubuntu Light"/>
              <a:buChar char="○"/>
              <a:defRPr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■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Ubuntu Light"/>
              <a:buChar char="●"/>
              <a:defRPr sz="13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○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Ubuntu Light"/>
              <a:buChar char="■"/>
              <a:defRPr sz="12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●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Ubuntu Light"/>
              <a:buChar char="○"/>
              <a:defRPr sz="11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Ubuntu Light"/>
              <a:buChar char="■"/>
              <a:defRPr sz="1000">
                <a:solidFill>
                  <a:schemeClr val="lt2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62" r:id="rId4"/>
    <p:sldLayoutId id="2147483664" r:id="rId5"/>
    <p:sldLayoutId id="2147483665" r:id="rId6"/>
    <p:sldLayoutId id="2147483671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ctrTitle"/>
          </p:nvPr>
        </p:nvSpPr>
        <p:spPr>
          <a:xfrm>
            <a:off x="1610649" y="1856274"/>
            <a:ext cx="6392613" cy="1285277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dirty="0">
                <a:solidFill>
                  <a:srgbClr val="434343"/>
                </a:solidFill>
              </a:rPr>
              <a:t>Gospel of Mark</a:t>
            </a:r>
            <a:br>
              <a:rPr lang="es" i="1" dirty="0">
                <a:solidFill>
                  <a:srgbClr val="434343"/>
                </a:solidFill>
              </a:rPr>
            </a:br>
            <a:r>
              <a:rPr lang="es" i="1" dirty="0">
                <a:solidFill>
                  <a:srgbClr val="434343"/>
                </a:solidFill>
              </a:rPr>
              <a:t>Week 3</a:t>
            </a:r>
            <a:endParaRPr i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subTitle" idx="1"/>
          </p:nvPr>
        </p:nvSpPr>
        <p:spPr>
          <a:xfrm>
            <a:off x="1505179" y="1425708"/>
            <a:ext cx="5601795" cy="1806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Understanding the Kingdom</a:t>
            </a:r>
          </a:p>
          <a:p>
            <a:pPr marL="139700" indent="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happens after </a:t>
            </a:r>
          </a:p>
          <a:p>
            <a:pPr marL="139700" indent="0"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committing to the Kingdom.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i="0" dirty="0">
              <a:solidFill>
                <a:srgbClr val="434343"/>
              </a:solidFill>
            </a:endParaRPr>
          </a:p>
        </p:txBody>
      </p:sp>
      <p:sp>
        <p:nvSpPr>
          <p:cNvPr id="237" name="Google Shape;237;p3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61727" y="1303704"/>
            <a:ext cx="8229600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Jesus didn’t come to keep a secret but tell a secret. 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secret of the Kingdom is being disclosed to the world. Now it’s an </a:t>
            </a:r>
            <a:r>
              <a:rPr lang="en-US" b="1" dirty="0">
                <a:solidFill>
                  <a:schemeClr val="tx1"/>
                </a:solidFill>
              </a:rPr>
              <a:t>open secret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“The measure you give will be the measure you get."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Like in AA- It works if you work it.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Kingdom is a process in your life. It works if you work it.</a:t>
            </a: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Read 4:21-25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268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61727" y="1303704"/>
            <a:ext cx="8229600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The Kingdom is a </a:t>
            </a:r>
            <a:r>
              <a:rPr lang="en-US" b="1" dirty="0">
                <a:solidFill>
                  <a:schemeClr val="tx1"/>
                </a:solidFill>
              </a:rPr>
              <a:t>process</a:t>
            </a:r>
            <a:r>
              <a:rPr lang="en-US" dirty="0">
                <a:solidFill>
                  <a:schemeClr val="tx1"/>
                </a:solidFill>
              </a:rPr>
              <a:t> you have to commit to, </a:t>
            </a:r>
            <a:r>
              <a:rPr lang="en-US" i="1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it’s an </a:t>
            </a:r>
            <a:r>
              <a:rPr lang="en-US" b="1" dirty="0">
                <a:solidFill>
                  <a:schemeClr val="tx1"/>
                </a:solidFill>
              </a:rPr>
              <a:t>organism </a:t>
            </a:r>
            <a:r>
              <a:rPr lang="en-US" dirty="0">
                <a:solidFill>
                  <a:schemeClr val="tx1"/>
                </a:solidFill>
              </a:rPr>
              <a:t>that grows on its own.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We work it </a:t>
            </a:r>
            <a:r>
              <a:rPr lang="en-US" i="1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God works it.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Remember, the Kingdom is God’s ways being the only ways, and our ways are no ways. 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It happens with us </a:t>
            </a:r>
            <a:r>
              <a:rPr lang="en-US" i="1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without us.</a:t>
            </a: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Read 4:26-34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066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61727" y="1303704"/>
            <a:ext cx="8229600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“Just as he was”: Jesus is exhausted. 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Crossing the lake is the only way to escape the crowd and get some rest.</a:t>
            </a:r>
          </a:p>
          <a:p>
            <a:pPr algn="l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“Teacher, do you not care?”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We all feel that way sometimes. 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Does God even exist? If so, does God even care?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Jesus exorcises the storm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“Rebuked,” like rebuking a demon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“Peace. Be still.”: literally, “Silent! Be muzzled.” 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Jesus is </a:t>
            </a:r>
            <a:r>
              <a:rPr lang="en-US" b="1" dirty="0">
                <a:solidFill>
                  <a:schemeClr val="tx1"/>
                </a:solidFill>
              </a:rPr>
              <a:t>Lord of the Storms</a:t>
            </a:r>
            <a:r>
              <a:rPr lang="en-US" dirty="0">
                <a:solidFill>
                  <a:schemeClr val="tx1"/>
                </a:solidFill>
              </a:rPr>
              <a:t>, inner and outer.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(David, don’t forget the Zoom poll.)</a:t>
            </a: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Read 4:35-41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291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3563626" y="1321806"/>
            <a:ext cx="5145808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Everything about the place is </a:t>
            </a:r>
            <a:r>
              <a:rPr lang="en-US" b="1" dirty="0">
                <a:solidFill>
                  <a:schemeClr val="tx1"/>
                </a:solidFill>
              </a:rPr>
              <a:t>unclean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demons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man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people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land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tombs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pigs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Are they unclean spirits or mental illnesses? Same thing.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Still, the only people who “get” Jesus aren’t people. They’re demons.</a:t>
            </a:r>
          </a:p>
          <a:p>
            <a:pPr marL="596900" lvl="1" indent="0" algn="l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39700" indent="0" algn="l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Read 5:1-13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14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ED7D85-3D98-0641-83E4-48F29DD78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602"/>
            <a:ext cx="35636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47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07406" y="1294647"/>
            <a:ext cx="7650177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Legion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 unit of the Roman military of four to five thousand men.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Multiple meanings: 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land is “possessed” by the Roman occupying force.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man is “possessed” by mental illnesses.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village is “possessed” by inhumane values.</a:t>
            </a:r>
          </a:p>
          <a:p>
            <a:pPr marL="13970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Pigs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Jesus bargains with Legion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lake represents Disorder (like Genesis 1:2), so Jesus sends the spirits back to where they came from</a:t>
            </a:r>
          </a:p>
          <a:p>
            <a:pPr marL="139700" indent="0" algn="l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Read 5:1-13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475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07406" y="1294647"/>
            <a:ext cx="7650177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Jesus single-handedly cripples the town’s economy. Of course they want him gone.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But who do the villagers love more- the man or the pigs?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They, too, are possessed by the wrong values.</a:t>
            </a:r>
          </a:p>
          <a:p>
            <a:pPr lvl="1" algn="l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Demons work on all levels- individual, families, organizations, churches, communities, nations.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Demons are the unseen evil forces that drive real world outcomes.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man becomes the first Gentile evangelist. Maybe he plants the first Gentile church.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He’s restored to his friendships. 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Jesus offers a </a:t>
            </a:r>
            <a:r>
              <a:rPr lang="en-US" b="1" dirty="0">
                <a:solidFill>
                  <a:schemeClr val="tx1"/>
                </a:solidFill>
              </a:rPr>
              <a:t>holistic vision of salvation.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Salvation at all levels-- individual, families, organizations, churches, communities, nations.</a:t>
            </a:r>
          </a:p>
          <a:p>
            <a:pPr marL="139700" indent="0" algn="l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Read 5:14-20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091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7"/>
          <p:cNvSpPr txBox="1">
            <a:spLocks noGrp="1"/>
          </p:cNvSpPr>
          <p:nvPr>
            <p:ph type="subTitle" idx="1"/>
          </p:nvPr>
        </p:nvSpPr>
        <p:spPr>
          <a:xfrm>
            <a:off x="1505179" y="1425708"/>
            <a:ext cx="5601795" cy="1806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</a:rPr>
              <a:t>Go to </a:t>
            </a:r>
            <a:r>
              <a:rPr lang="en-US" sz="3600" dirty="0" err="1">
                <a:solidFill>
                  <a:schemeClr val="tx1"/>
                </a:solidFill>
              </a:rPr>
              <a:t>menti.com</a:t>
            </a:r>
            <a:endParaRPr lang="en-US" sz="36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i="0" dirty="0">
              <a:solidFill>
                <a:srgbClr val="434343"/>
              </a:solidFill>
            </a:endParaRPr>
          </a:p>
        </p:txBody>
      </p:sp>
      <p:sp>
        <p:nvSpPr>
          <p:cNvPr id="237" name="Google Shape;237;p37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784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07406" y="1294647"/>
            <a:ext cx="7650177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Back in Jewish territory</a:t>
            </a:r>
          </a:p>
          <a:p>
            <a:pPr algn="l"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Jairus</a:t>
            </a:r>
            <a:r>
              <a:rPr lang="en-US" dirty="0">
                <a:solidFill>
                  <a:schemeClr val="tx1"/>
                </a:solidFill>
              </a:rPr>
              <a:t> is the first religious leader to see Jesus as good.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Born of necessity. His daughter is sick.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Sometimes we only come to Jesus because we have no one else to turn to.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But Jesus is </a:t>
            </a:r>
            <a:r>
              <a:rPr lang="en-US" b="1" dirty="0">
                <a:solidFill>
                  <a:schemeClr val="tx1"/>
                </a:solidFill>
              </a:rPr>
              <a:t>interrupted.</a:t>
            </a: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139700" indent="0" algn="l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Read 5:21-34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9920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07406" y="1294647"/>
            <a:ext cx="7650177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The Hemorrhaging Woman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Like Jairus, she has “heard about Jesus.” He’s her only hope.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She sneaks through the crowds because technically she’s unclean. 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These aren’t doctors in the modern sense. These are “miracle workers” who sell magic tricks.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She isn’t “made well” (literally, saved) until her personal encounter with Jesus.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Begs the question, what does salvation mean? </a:t>
            </a:r>
            <a:r>
              <a:rPr lang="en-US" b="1" dirty="0">
                <a:solidFill>
                  <a:schemeClr val="tx1"/>
                </a:solidFill>
              </a:rPr>
              <a:t>It’s all levels- physical, spiritual, social, mental.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"Go in peace”- shalom, the Hebrew world for wellness. Salvation </a:t>
            </a:r>
            <a:r>
              <a:rPr lang="en-US" i="1" dirty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wellness.</a:t>
            </a: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139700" indent="0" algn="l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Read 5:21-34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6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>
            <a:off x="2675900" y="839763"/>
            <a:ext cx="5037700" cy="2962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dirty="0">
                <a:solidFill>
                  <a:srgbClr val="666666"/>
                </a:solidFill>
              </a:rPr>
              <a:t>Chapters 4 and 5</a:t>
            </a:r>
            <a:br>
              <a:rPr lang="en-US" sz="3600" b="1" dirty="0">
                <a:solidFill>
                  <a:srgbClr val="666666"/>
                </a:solidFill>
              </a:rPr>
            </a:br>
            <a:br>
              <a:rPr lang="en-US" sz="3600" b="1" dirty="0">
                <a:solidFill>
                  <a:srgbClr val="666666"/>
                </a:solidFill>
              </a:rPr>
            </a:br>
            <a:r>
              <a:rPr lang="en-US" sz="3600" b="1" dirty="0">
                <a:solidFill>
                  <a:srgbClr val="666666"/>
                </a:solidFill>
              </a:rPr>
              <a:t>Use chat for questions</a:t>
            </a:r>
            <a:br>
              <a:rPr lang="en-US" sz="3600" b="1" dirty="0">
                <a:solidFill>
                  <a:srgbClr val="666666"/>
                </a:solidFill>
              </a:rPr>
            </a:br>
            <a:br>
              <a:rPr lang="en-US" sz="3600" b="1" dirty="0">
                <a:solidFill>
                  <a:srgbClr val="666666"/>
                </a:solidFill>
              </a:rPr>
            </a:br>
            <a:r>
              <a:rPr lang="en-US" sz="3600" b="1" dirty="0" err="1">
                <a:solidFill>
                  <a:srgbClr val="666666"/>
                </a:solidFill>
              </a:rPr>
              <a:t>menti.com</a:t>
            </a:r>
            <a:endParaRPr sz="3600" b="1" dirty="0">
              <a:solidFill>
                <a:srgbClr val="666666"/>
              </a:solidFill>
            </a:endParaRPr>
          </a:p>
        </p:txBody>
      </p:sp>
      <p:sp>
        <p:nvSpPr>
          <p:cNvPr id="231" name="Google Shape;231;p36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07406" y="1294647"/>
            <a:ext cx="7650177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Jairus’ Daughter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Why only Peter, James, and John? Jesus must have an inner circle.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Jairus believes. The crowd laughs.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Like the hemorrhaging woman, faith manifests as desperate longing.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Faith isn’t mere belief. It’s born of necessity, desperation, and yearning aimed at one person.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crowds around Jesus receive healing, but they don’t have faith.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”Don’t tell anyone”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Jesus heals anyone and everyone who comes to him.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And he doesn’t want to be a divine vending machine.</a:t>
            </a: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139700" indent="0" algn="l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Read 5:35-43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543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>
            <a:off x="2675900" y="839763"/>
            <a:ext cx="5037700" cy="29626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br>
              <a:rPr lang="en-US" sz="3600" b="1" dirty="0">
                <a:solidFill>
                  <a:srgbClr val="666666"/>
                </a:solidFill>
              </a:rPr>
            </a:br>
            <a:r>
              <a:rPr lang="en-US" sz="3600" b="1" dirty="0">
                <a:solidFill>
                  <a:srgbClr val="666666"/>
                </a:solidFill>
              </a:rPr>
              <a:t>Next week:</a:t>
            </a:r>
            <a:br>
              <a:rPr lang="en-US" sz="3600" b="1" dirty="0">
                <a:solidFill>
                  <a:srgbClr val="666666"/>
                </a:solidFill>
              </a:rPr>
            </a:br>
            <a:br>
              <a:rPr lang="en-US" sz="3600" b="1" dirty="0">
                <a:solidFill>
                  <a:srgbClr val="666666"/>
                </a:solidFill>
              </a:rPr>
            </a:br>
            <a:r>
              <a:rPr lang="en-US" sz="3600" b="1" dirty="0">
                <a:solidFill>
                  <a:srgbClr val="666666"/>
                </a:solidFill>
              </a:rPr>
              <a:t>Chapters 6 and 7</a:t>
            </a:r>
            <a:br>
              <a:rPr lang="en-US" sz="3600" b="1" dirty="0">
                <a:solidFill>
                  <a:srgbClr val="666666"/>
                </a:solidFill>
              </a:rPr>
            </a:br>
            <a:endParaRPr sz="3600" b="1" dirty="0">
              <a:solidFill>
                <a:srgbClr val="666666"/>
              </a:solidFill>
            </a:endParaRPr>
          </a:p>
        </p:txBody>
      </p:sp>
      <p:sp>
        <p:nvSpPr>
          <p:cNvPr id="231" name="Google Shape;231;p36"/>
          <p:cNvSpPr/>
          <p:nvPr/>
        </p:nvSpPr>
        <p:spPr>
          <a:xfrm>
            <a:off x="1430400" y="1371450"/>
            <a:ext cx="1147200" cy="399000"/>
          </a:xfrm>
          <a:prstGeom prst="rect">
            <a:avLst/>
          </a:prstGeom>
          <a:solidFill>
            <a:srgbClr val="81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61727" y="1204113"/>
            <a:ext cx="8229600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Prologue: Mark 1:1-15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John the Baptist, baptism of Jesus, Jesus sent into the wilderness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John arrested, Jesus goes to Capernaum in Galilee, starts proclaiming the Kingdom of God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13970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Act 1: Mark 1:16-8:26</a:t>
            </a:r>
          </a:p>
          <a:p>
            <a:pPr algn="l"/>
            <a:r>
              <a:rPr lang="en-US" u="sng" dirty="0">
                <a:solidFill>
                  <a:schemeClr val="tx1"/>
                </a:solidFill>
              </a:rPr>
              <a:t>Scene 1: Mark 1:16-2:12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Five </a:t>
            </a:r>
            <a:r>
              <a:rPr lang="en-US" b="1" dirty="0">
                <a:solidFill>
                  <a:schemeClr val="tx1"/>
                </a:solidFill>
              </a:rPr>
              <a:t>healing</a:t>
            </a:r>
            <a:r>
              <a:rPr lang="en-US" dirty="0">
                <a:solidFill>
                  <a:schemeClr val="tx1"/>
                </a:solidFill>
              </a:rPr>
              <a:t> stories, back to back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The point: Jesus has the legitimacy to heal people.</a:t>
            </a:r>
          </a:p>
          <a:p>
            <a:pPr algn="l"/>
            <a:r>
              <a:rPr lang="en-US" u="sng" dirty="0">
                <a:solidFill>
                  <a:schemeClr val="tx1"/>
                </a:solidFill>
              </a:rPr>
              <a:t>Scene 2: Mark 2:12-3:6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Five </a:t>
            </a:r>
            <a:r>
              <a:rPr lang="en-US" b="1" dirty="0">
                <a:solidFill>
                  <a:schemeClr val="tx1"/>
                </a:solidFill>
              </a:rPr>
              <a:t>controversy</a:t>
            </a:r>
            <a:r>
              <a:rPr lang="en-US" dirty="0">
                <a:solidFill>
                  <a:schemeClr val="tx1"/>
                </a:solidFill>
              </a:rPr>
              <a:t> stories, back to back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The point: Jesus has the legitimacy to speak for God.</a:t>
            </a:r>
          </a:p>
          <a:p>
            <a:pPr algn="l"/>
            <a:r>
              <a:rPr lang="en-US" u="sng" dirty="0">
                <a:solidFill>
                  <a:schemeClr val="tx1"/>
                </a:solidFill>
              </a:rPr>
              <a:t>Scene 3: Mark 3:7-6:6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movement</a:t>
            </a:r>
            <a:r>
              <a:rPr lang="en-US" dirty="0">
                <a:solidFill>
                  <a:schemeClr val="tx1"/>
                </a:solidFill>
              </a:rPr>
              <a:t> in Galilee grows</a:t>
            </a: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The point: Jesus is the leader of the Kingdom movement.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6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Review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61727" y="1204113"/>
            <a:ext cx="8229600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3970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20and the crowd came together again, so that they could not even eat. </a:t>
            </a:r>
            <a:r>
              <a:rPr lang="en-US" u="sng" dirty="0">
                <a:solidFill>
                  <a:schemeClr val="tx1"/>
                </a:solidFill>
              </a:rPr>
              <a:t>21When his family heard it, they went out to restrain him, </a:t>
            </a:r>
            <a:r>
              <a:rPr lang="en-US" dirty="0">
                <a:solidFill>
                  <a:schemeClr val="tx1"/>
                </a:solidFill>
              </a:rPr>
              <a:t>for people were saying, ‘He has gone out of his mind.’ 22And the scribes who came down from Jerusalem said, ‘He has </a:t>
            </a:r>
            <a:r>
              <a:rPr lang="en-US" dirty="0" err="1">
                <a:solidFill>
                  <a:schemeClr val="tx1"/>
                </a:solidFill>
              </a:rPr>
              <a:t>Beelzebul</a:t>
            </a:r>
            <a:r>
              <a:rPr lang="en-US" dirty="0">
                <a:solidFill>
                  <a:schemeClr val="tx1"/>
                </a:solidFill>
              </a:rPr>
              <a:t>, and by the ruler of the demons he casts out demons.’ (Mark 3:20-22, </a:t>
            </a:r>
            <a:r>
              <a:rPr lang="en-US" u="sng" dirty="0">
                <a:solidFill>
                  <a:schemeClr val="tx1"/>
                </a:solidFill>
              </a:rPr>
              <a:t>in Nazareth)</a:t>
            </a:r>
          </a:p>
          <a:p>
            <a:pPr marL="13970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3970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14 Now he was casting out a demon that was mute; when the demon had gone out, the one who had been mute spoke, and the crowds were amazed. 15But some of them said, ‘He casts out demons by </a:t>
            </a:r>
            <a:r>
              <a:rPr lang="en-US" dirty="0" err="1">
                <a:solidFill>
                  <a:schemeClr val="tx1"/>
                </a:solidFill>
              </a:rPr>
              <a:t>Beelzebul</a:t>
            </a:r>
            <a:r>
              <a:rPr lang="en-US" dirty="0">
                <a:solidFill>
                  <a:schemeClr val="tx1"/>
                </a:solidFill>
              </a:rPr>
              <a:t>, the ruler of the demons.’ (Luke 11:1-15, somewhere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route to Jerusalem)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6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Review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357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61727" y="1204113"/>
            <a:ext cx="8193386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buNone/>
            </a:pPr>
            <a:r>
              <a:rPr lang="en-US" b="1" dirty="0">
                <a:solidFill>
                  <a:schemeClr val="tx1"/>
                </a:solidFill>
              </a:rPr>
              <a:t>“Mary, Did You Know?”</a:t>
            </a:r>
          </a:p>
          <a:p>
            <a:pPr marL="139700" indent="0" algn="l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In Luke, yes. Luke has a high opinion (the correct opinion) of women. It’s the women, the poor, and </a:t>
            </a:r>
            <a:r>
              <a:rPr lang="en-US">
                <a:solidFill>
                  <a:schemeClr val="tx1"/>
                </a:solidFill>
              </a:rPr>
              <a:t>the outsiders </a:t>
            </a:r>
            <a:r>
              <a:rPr lang="en-US" dirty="0">
                <a:solidFill>
                  <a:schemeClr val="tx1"/>
                </a:solidFill>
              </a:rPr>
              <a:t>who </a:t>
            </a:r>
            <a:r>
              <a:rPr lang="en-US" i="1" dirty="0">
                <a:solidFill>
                  <a:schemeClr val="tx1"/>
                </a:solidFill>
              </a:rPr>
              <a:t>get</a:t>
            </a:r>
            <a:r>
              <a:rPr lang="en-US" dirty="0">
                <a:solidFill>
                  <a:schemeClr val="tx1"/>
                </a:solidFill>
              </a:rPr>
              <a:t> Jesus.</a:t>
            </a:r>
          </a:p>
          <a:p>
            <a:pPr marL="13970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In Mark, no. </a:t>
            </a:r>
            <a:r>
              <a:rPr lang="en-US" b="1" dirty="0">
                <a:solidFill>
                  <a:schemeClr val="tx1"/>
                </a:solidFill>
              </a:rPr>
              <a:t>In Mark, only Jesus and the demons understand who Jesus is.</a:t>
            </a:r>
          </a:p>
          <a:p>
            <a:pPr marL="13970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Mark either doesn’t know about Gabriel’s visit or doesn’t feel it’s important enough to include.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Conclusion: Mary knew the </a:t>
            </a:r>
            <a:r>
              <a:rPr lang="en-US" b="1" dirty="0">
                <a:solidFill>
                  <a:schemeClr val="tx1"/>
                </a:solidFill>
              </a:rPr>
              <a:t>correct title </a:t>
            </a:r>
            <a:r>
              <a:rPr lang="en-US" dirty="0">
                <a:solidFill>
                  <a:schemeClr val="tx1"/>
                </a:solidFill>
              </a:rPr>
              <a:t>but not the </a:t>
            </a:r>
            <a:r>
              <a:rPr lang="en-US" b="1" dirty="0">
                <a:solidFill>
                  <a:schemeClr val="tx1"/>
                </a:solidFill>
              </a:rPr>
              <a:t>correct character </a:t>
            </a:r>
            <a:r>
              <a:rPr lang="en-US" dirty="0">
                <a:solidFill>
                  <a:schemeClr val="tx1"/>
                </a:solidFill>
              </a:rPr>
              <a:t>of Jesus. She knew his title of Son of God, but didn’t know what kind of Son of God he’d be.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We shouldn’t blame Mary. Nobody saw this coming. ”Son of God” = Conquering Hero, not Sacrificial Servant.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6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Review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30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61727" y="1303704"/>
            <a:ext cx="8229600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Left Nazareth for Galilee. Remember his rejection in Nazareth. He never returns.</a:t>
            </a:r>
          </a:p>
          <a:p>
            <a:pPr algn="l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Chapter 4 is the </a:t>
            </a:r>
            <a:r>
              <a:rPr lang="en-US" sz="1600" b="1" dirty="0">
                <a:solidFill>
                  <a:schemeClr val="tx1"/>
                </a:solidFill>
              </a:rPr>
              <a:t>largest block of teaching</a:t>
            </a:r>
            <a:r>
              <a:rPr lang="en-US" sz="1600" dirty="0">
                <a:solidFill>
                  <a:schemeClr val="tx1"/>
                </a:solidFill>
              </a:rPr>
              <a:t> in Mark.</a:t>
            </a:r>
          </a:p>
          <a:p>
            <a:pPr algn="l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Mostly </a:t>
            </a:r>
            <a:r>
              <a:rPr lang="en-US" sz="1600" b="1" dirty="0">
                <a:solidFill>
                  <a:schemeClr val="tx1"/>
                </a:solidFill>
              </a:rPr>
              <a:t>parables</a:t>
            </a:r>
          </a:p>
          <a:p>
            <a:pPr lvl="1" algn="l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“Para-bole”: thrown alongside</a:t>
            </a:r>
          </a:p>
          <a:p>
            <a:pPr lvl="1" algn="l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Short stories with multiple meanings thrown alongside the story itself</a:t>
            </a: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Read 4:1-9 (13-20)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58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61727" y="1303704"/>
            <a:ext cx="8229600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Parable of the Sower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Sower= one who preaches the Word (wisdom) of God. It’s Jesus, then the apostles.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Birds = Satan. Satan snatches up the Word before it can take root. That doesn’t mean all hope is lost. It means the preacher needs to keep trying.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Rocky ground = people who are eager to follow Jesus, but when it’s hard to live by Kingdom values, they stop trying.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Root = church community. You need community for the Word to take root, and to persist in the Christian life.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Thorns = cares of the world and the lure of wealth.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Good soil = people who do three things well: hear the Word, accept it, and do it.</a:t>
            </a: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Read 4:1-9 (13-20)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395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61727" y="1303704"/>
            <a:ext cx="8229600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Parable of the Sower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Copied almost word for word in Matthew and Luke (remember Matthew and Luke used Mark as a source)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Answers questions like, When is the church most effective at reaching people? Why are some people more open to the gospel than others?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Gives </a:t>
            </a:r>
            <a:r>
              <a:rPr lang="en-US" b="1" dirty="0">
                <a:solidFill>
                  <a:schemeClr val="tx1"/>
                </a:solidFill>
              </a:rPr>
              <a:t>practical wisdom </a:t>
            </a:r>
            <a:r>
              <a:rPr lang="en-US" dirty="0">
                <a:solidFill>
                  <a:schemeClr val="tx1"/>
                </a:solidFill>
              </a:rPr>
              <a:t>to the church: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Preachers much keep preaching despite high failure rate.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Community is essential to sticking with the Christian life.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Warning: don’t want what the world wants (like wealth and approval, those are thorns)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Must </a:t>
            </a:r>
            <a:r>
              <a:rPr lang="en-US" i="1" dirty="0">
                <a:solidFill>
                  <a:schemeClr val="tx1"/>
                </a:solidFill>
              </a:rPr>
              <a:t>do </a:t>
            </a:r>
            <a:r>
              <a:rPr lang="en-US" dirty="0">
                <a:solidFill>
                  <a:schemeClr val="tx1"/>
                </a:solidFill>
              </a:rPr>
              <a:t>the Word in order to grow</a:t>
            </a:r>
          </a:p>
          <a:p>
            <a:pPr algn="l">
              <a:spcAft>
                <a:spcPts val="600"/>
              </a:spcAft>
            </a:pPr>
            <a:r>
              <a:rPr lang="en-US" i="1" dirty="0">
                <a:solidFill>
                  <a:schemeClr val="tx1"/>
                </a:solidFill>
              </a:rPr>
              <a:t>What else? In the chat, what other practical wisdom does this parable give to the church?</a:t>
            </a: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Read 4:1-9 (13-20)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09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>
            <a:spLocks noGrp="1"/>
          </p:cNvSpPr>
          <p:nvPr>
            <p:ph type="body" idx="1"/>
          </p:nvPr>
        </p:nvSpPr>
        <p:spPr>
          <a:xfrm>
            <a:off x="461727" y="1303704"/>
            <a:ext cx="8229600" cy="3341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l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secret</a:t>
            </a:r>
            <a:r>
              <a:rPr lang="en-US" dirty="0">
                <a:solidFill>
                  <a:schemeClr val="tx1"/>
                </a:solidFill>
              </a:rPr>
              <a:t> (literally, mystery) </a:t>
            </a:r>
            <a:r>
              <a:rPr lang="en-US" i="1" dirty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the Kingdom. 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It’s a message some have heard and others haven’t (yet).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Almost like a conspiracy theory. Some will buy into it, others won’t.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Jesus cites Isaiah 6:9-10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Another answer to the question, "Why are some people more open to the Gospel than others?”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Those on the “outside” aren’t on the “inside” yet. How do you get on the “inside”? Commit to the Gospel.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 Some things you can’t know until you do them.</a:t>
            </a:r>
          </a:p>
          <a:p>
            <a:pPr lvl="1" algn="l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You have to </a:t>
            </a:r>
            <a:r>
              <a:rPr lang="en-US" i="1" dirty="0">
                <a:solidFill>
                  <a:schemeClr val="tx1"/>
                </a:solidFill>
              </a:rPr>
              <a:t>do </a:t>
            </a:r>
            <a:r>
              <a:rPr lang="en-US" dirty="0">
                <a:solidFill>
                  <a:schemeClr val="tx1"/>
                </a:solidFill>
              </a:rPr>
              <a:t>the Kingdom (as expressed in the the parables) to </a:t>
            </a:r>
            <a:r>
              <a:rPr lang="en-US" i="1" dirty="0">
                <a:solidFill>
                  <a:schemeClr val="tx1"/>
                </a:solidFill>
              </a:rPr>
              <a:t>understand </a:t>
            </a:r>
            <a:r>
              <a:rPr lang="en-US" dirty="0">
                <a:solidFill>
                  <a:schemeClr val="tx1"/>
                </a:solidFill>
              </a:rPr>
              <a:t>the Kingdom.</a:t>
            </a:r>
          </a:p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999999"/>
              </a:solidFill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title"/>
          </p:nvPr>
        </p:nvSpPr>
        <p:spPr>
          <a:xfrm>
            <a:off x="0" y="279675"/>
            <a:ext cx="9144000" cy="9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solidFill>
                  <a:srgbClr val="434343"/>
                </a:solidFill>
              </a:rPr>
              <a:t>Read 4:10-12</a:t>
            </a:r>
            <a:endParaRPr sz="2400" dirty="0">
              <a:solidFill>
                <a:srgbClr val="434343"/>
              </a:solidFill>
            </a:endParaRPr>
          </a:p>
        </p:txBody>
      </p:sp>
      <p:sp>
        <p:nvSpPr>
          <p:cNvPr id="251" name="Google Shape;251;p39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1015667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Charm">
  <a:themeElements>
    <a:clrScheme name="Simple Light">
      <a:dk1>
        <a:srgbClr val="434343"/>
      </a:dk1>
      <a:lt1>
        <a:srgbClr val="FFFFFF"/>
      </a:lt1>
      <a:dk2>
        <a:srgbClr val="666666"/>
      </a:dk2>
      <a:lt2>
        <a:srgbClr val="999999"/>
      </a:lt2>
      <a:accent1>
        <a:srgbClr val="81ECEC"/>
      </a:accent1>
      <a:accent2>
        <a:srgbClr val="C0FFFC"/>
      </a:accent2>
      <a:accent3>
        <a:srgbClr val="0FB9B1"/>
      </a:accent3>
      <a:accent4>
        <a:srgbClr val="1E8A82"/>
      </a:accent4>
      <a:accent5>
        <a:srgbClr val="2BC7C7"/>
      </a:accent5>
      <a:accent6>
        <a:srgbClr val="B7ECE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1601</Words>
  <Application>Microsoft Macintosh PowerPoint</Application>
  <PresentationFormat>On-screen Show (16:9)</PresentationFormat>
  <Paragraphs>212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Ubuntu</vt:lpstr>
      <vt:lpstr>Arial</vt:lpstr>
      <vt:lpstr>Ubuntu Light</vt:lpstr>
      <vt:lpstr>Arvo</vt:lpstr>
      <vt:lpstr>Bodoni</vt:lpstr>
      <vt:lpstr>Minimal Charm</vt:lpstr>
      <vt:lpstr>Gospel of Mark Week 3</vt:lpstr>
      <vt:lpstr>Chapters 4 and 5  Use chat for questions  menti.com</vt:lpstr>
      <vt:lpstr>Review</vt:lpstr>
      <vt:lpstr>Review</vt:lpstr>
      <vt:lpstr>Review</vt:lpstr>
      <vt:lpstr>Read 4:1-9 (13-20)</vt:lpstr>
      <vt:lpstr>Read 4:1-9 (13-20)</vt:lpstr>
      <vt:lpstr>Read 4:1-9 (13-20)</vt:lpstr>
      <vt:lpstr>Read 4:10-12</vt:lpstr>
      <vt:lpstr>PowerPoint Presentation</vt:lpstr>
      <vt:lpstr>Read 4:21-25</vt:lpstr>
      <vt:lpstr>Read 4:26-34</vt:lpstr>
      <vt:lpstr>Read 4:35-41</vt:lpstr>
      <vt:lpstr>Read 5:1-13</vt:lpstr>
      <vt:lpstr>Read 5:1-13</vt:lpstr>
      <vt:lpstr>Read 5:14-20</vt:lpstr>
      <vt:lpstr>PowerPoint Presentation</vt:lpstr>
      <vt:lpstr>Read 5:21-34</vt:lpstr>
      <vt:lpstr>Read 5:21-34</vt:lpstr>
      <vt:lpstr>Read 5:35-43</vt:lpstr>
      <vt:lpstr> Next week:  Chapters 6 and 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Gospel of Mark Week 3</dc:title>
  <cp:lastModifiedBy>David Horton</cp:lastModifiedBy>
  <cp:revision>15</cp:revision>
  <dcterms:modified xsi:type="dcterms:W3CDTF">2021-01-25T19:11:21Z</dcterms:modified>
</cp:coreProperties>
</file>