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5"/>
  </p:notesMasterIdLst>
  <p:sldIdLst>
    <p:sldId id="256" r:id="rId2"/>
    <p:sldId id="259" r:id="rId3"/>
    <p:sldId id="260" r:id="rId4"/>
    <p:sldId id="262" r:id="rId5"/>
    <p:sldId id="304" r:id="rId6"/>
    <p:sldId id="305" r:id="rId7"/>
    <p:sldId id="306" r:id="rId8"/>
    <p:sldId id="307" r:id="rId9"/>
    <p:sldId id="308" r:id="rId10"/>
    <p:sldId id="309" r:id="rId11"/>
    <p:sldId id="274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322" r:id="rId24"/>
  </p:sldIdLst>
  <p:sldSz cx="9144000" cy="5143500" type="screen16x9"/>
  <p:notesSz cx="6858000" cy="9144000"/>
  <p:embeddedFontLst>
    <p:embeddedFont>
      <p:font typeface="Barlow" pitchFamily="2" charset="77"/>
      <p:regular r:id="rId26"/>
      <p:bold r:id="rId27"/>
      <p:italic r:id="rId28"/>
      <p:boldItalic r:id="rId29"/>
    </p:embeddedFont>
    <p:embeddedFont>
      <p:font typeface="Barlow Condensed" pitchFamily="2" charset="77"/>
      <p:regular r:id="rId30"/>
      <p:bold r:id="rId31"/>
      <p:italic r:id="rId32"/>
      <p:boldItalic r:id="rId33"/>
    </p:embeddedFont>
    <p:embeddedFont>
      <p:font typeface="Barlow Condensed ExtraLight" pitchFamily="2" charset="77"/>
      <p:regular r:id="rId34"/>
      <p:bold r:id="rId35"/>
      <p:italic r:id="rId36"/>
      <p:boldItalic r:id="rId37"/>
    </p:embeddedFont>
    <p:embeddedFont>
      <p:font typeface="Barlow Condensed Medium" pitchFamily="2" charset="77"/>
      <p:regular r:id="rId38"/>
      <p:bold r:id="rId39"/>
      <p:italic r:id="rId40"/>
      <p:boldItalic r:id="rId41"/>
    </p:embeddedFont>
    <p:embeddedFont>
      <p:font typeface="Poppins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9067E5-22A5-4E06-9E97-02CACF668FB4}">
  <a:tblStyle styleId="{889067E5-22A5-4E06-9E97-02CACF668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41" d="100"/>
          <a:sy n="141" d="100"/>
        </p:scale>
        <p:origin x="8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73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044e828a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044e828a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62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16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59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044e828a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044e828a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42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30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90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30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91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f6f6f201e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f6f6f201e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970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831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029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f6f6f201e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f6f6f201e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39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f6f6f201e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f6f6f201e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7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86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0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17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f6f6f21b7_1_3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f6f6f21b7_1_3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5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96900" y="-167000"/>
            <a:ext cx="9737797" cy="54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7"/>
          <p:cNvGrpSpPr/>
          <p:nvPr/>
        </p:nvGrpSpPr>
        <p:grpSpPr>
          <a:xfrm>
            <a:off x="-326575" y="-183700"/>
            <a:ext cx="9797145" cy="5510896"/>
            <a:chOff x="-326575" y="-183700"/>
            <a:chExt cx="9797145" cy="5510896"/>
          </a:xfrm>
        </p:grpSpPr>
        <p:pic>
          <p:nvPicPr>
            <p:cNvPr id="272" name="Google Shape;272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7"/>
            <p:cNvPicPr preferRelativeResize="0"/>
            <p:nvPr/>
          </p:nvPicPr>
          <p:blipFill>
            <a:blip r:embed="rId3">
              <a:alphaModFix amt="52000"/>
            </a:blip>
            <a:stretch>
              <a:fillRect/>
            </a:stretch>
          </p:blipFill>
          <p:spPr>
            <a:xfrm>
              <a:off x="-326575" y="-183700"/>
              <a:ext cx="9797145" cy="5510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81100" y="-167000"/>
            <a:ext cx="9706198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860200" y="2709877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3">
            <a:alphaModFix amt="60000"/>
          </a:blip>
          <a:srcRect t="10543" b="10535"/>
          <a:stretch/>
        </p:blipFill>
        <p:spPr>
          <a:xfrm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57900" y="1660548"/>
            <a:ext cx="41721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51" name="Google Shape;51;p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 amt="56000"/>
          </a:blip>
          <a:srcRect t="11539" b="11531"/>
          <a:stretch/>
        </p:blipFill>
        <p:spPr>
          <a:xfrm>
            <a:off x="-408200" y="-147800"/>
            <a:ext cx="9803430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257050" y="1103700"/>
            <a:ext cx="4629900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 amt="58000"/>
          </a:blip>
          <a:srcRect t="11520" b="11520"/>
          <a:stretch/>
        </p:blipFill>
        <p:spPr>
          <a:xfrm rot="10800000"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5"/>
          <p:cNvGrpSpPr/>
          <p:nvPr/>
        </p:nvGrpSpPr>
        <p:grpSpPr>
          <a:xfrm>
            <a:off x="-385950" y="-217100"/>
            <a:ext cx="9915906" cy="5577702"/>
            <a:chOff x="-385950" y="-217100"/>
            <a:chExt cx="9915906" cy="5577702"/>
          </a:xfrm>
        </p:grpSpPr>
        <p:pic>
          <p:nvPicPr>
            <p:cNvPr id="264" name="Google Shape;264;p3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5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85950" y="-217100"/>
              <a:ext cx="9915906" cy="5577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6"/>
          <p:cNvGrpSpPr/>
          <p:nvPr/>
        </p:nvGrpSpPr>
        <p:grpSpPr>
          <a:xfrm>
            <a:off x="-356275" y="-200400"/>
            <a:ext cx="9856545" cy="5544304"/>
            <a:chOff x="-356275" y="-200400"/>
            <a:chExt cx="9856545" cy="5544304"/>
          </a:xfrm>
        </p:grpSpPr>
        <p:pic>
          <p:nvPicPr>
            <p:cNvPr id="268" name="Google Shape;268;p3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6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56275" y="-200400"/>
              <a:ext cx="9856545" cy="55443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"/>
              <a:buNone/>
              <a:defRPr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GOSPEL OF MARK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WEEK 2</a:t>
            </a:r>
            <a:endParaRPr dirty="0"/>
          </a:p>
        </p:txBody>
      </p:sp>
      <p:cxnSp>
        <p:nvCxnSpPr>
          <p:cNvPr id="285" name="Google Shape;285;p40"/>
          <p:cNvCxnSpPr/>
          <p:nvPr/>
        </p:nvCxnSpPr>
        <p:spPr>
          <a:xfrm>
            <a:off x="1659775" y="1431016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40"/>
          <p:cNvCxnSpPr/>
          <p:nvPr/>
        </p:nvCxnSpPr>
        <p:spPr>
          <a:xfrm>
            <a:off x="1659775" y="4220741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2:13-17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r>
              <a:rPr lang="en-US" sz="1800" dirty="0"/>
              <a:t>Jesus has come for the sick- the sinners, the “bad people</a:t>
            </a:r>
          </a:p>
          <a:p>
            <a:r>
              <a:rPr lang="en-US" sz="1800" dirty="0"/>
              <a:t>Which makes you wonder, why are there sick people? Isn’t it the job of religious leaders to save the sick?</a:t>
            </a:r>
          </a:p>
          <a:p>
            <a:r>
              <a:rPr lang="en-US" sz="1800" dirty="0"/>
              <a:t>Jesus is saying, </a:t>
            </a:r>
            <a:r>
              <a:rPr lang="en-US" sz="1800" b="1" dirty="0"/>
              <a:t>You dropped the ball, religious folks. These people aren’t the problem. You’re the problem. Religion is the problem. You built a system that doesn’t help these people. It’s my turn.</a:t>
            </a:r>
          </a:p>
          <a:p>
            <a:r>
              <a:rPr lang="en-US" sz="1800" dirty="0"/>
              <a:t>Jesus will have four major problems with religion:</a:t>
            </a:r>
          </a:p>
          <a:p>
            <a:pPr marL="914400" lvl="2">
              <a:spcBef>
                <a:spcPts val="0"/>
              </a:spcBef>
            </a:pPr>
            <a:r>
              <a:rPr lang="en-US" sz="1600" dirty="0"/>
              <a:t>Biblical interpretation</a:t>
            </a:r>
          </a:p>
          <a:p>
            <a:pPr marL="914400" lvl="2">
              <a:spcBef>
                <a:spcPts val="0"/>
              </a:spcBef>
            </a:pPr>
            <a:r>
              <a:rPr lang="en-US" sz="1600" dirty="0"/>
              <a:t>Elitism</a:t>
            </a:r>
          </a:p>
          <a:p>
            <a:pPr marL="914400" lvl="2">
              <a:spcBef>
                <a:spcPts val="0"/>
              </a:spcBef>
            </a:pPr>
            <a:r>
              <a:rPr lang="en-US" sz="1600" dirty="0"/>
              <a:t>Hypocrisy</a:t>
            </a:r>
          </a:p>
          <a:p>
            <a:pPr marL="914400" lvl="2">
              <a:spcBef>
                <a:spcPts val="0"/>
              </a:spcBef>
            </a:pPr>
            <a:r>
              <a:rPr lang="en-US" sz="1600" dirty="0"/>
              <a:t>Exclusion</a:t>
            </a:r>
          </a:p>
        </p:txBody>
      </p:sp>
    </p:spTree>
    <p:extLst>
      <p:ext uri="{BB962C8B-B14F-4D97-AF65-F5344CB8AC3E}">
        <p14:creationId xmlns:p14="http://schemas.microsoft.com/office/powerpoint/2010/main" val="29637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8"/>
          <p:cNvSpPr txBox="1">
            <a:spLocks noGrp="1"/>
          </p:cNvSpPr>
          <p:nvPr>
            <p:ph type="title"/>
          </p:nvPr>
        </p:nvSpPr>
        <p:spPr>
          <a:xfrm>
            <a:off x="1376127" y="1103700"/>
            <a:ext cx="6108148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to </a:t>
            </a:r>
            <a:r>
              <a:rPr lang="en-US" dirty="0" err="1"/>
              <a:t>menti.com</a:t>
            </a:r>
            <a:endParaRPr dirty="0"/>
          </a:p>
        </p:txBody>
      </p:sp>
      <p:cxnSp>
        <p:nvCxnSpPr>
          <p:cNvPr id="933" name="Google Shape;933;p58"/>
          <p:cNvCxnSpPr/>
          <p:nvPr/>
        </p:nvCxnSpPr>
        <p:spPr>
          <a:xfrm>
            <a:off x="1659775" y="91852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4" name="Google Shape;934;p58"/>
          <p:cNvCxnSpPr/>
          <p:nvPr/>
        </p:nvCxnSpPr>
        <p:spPr>
          <a:xfrm>
            <a:off x="1659775" y="422497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2:18-22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2000" b="1" dirty="0"/>
              <a:t>John’s Disciples</a:t>
            </a:r>
            <a:endParaRPr lang="en-US" sz="2000" dirty="0"/>
          </a:p>
          <a:p>
            <a:r>
              <a:rPr lang="en-US" sz="2000" dirty="0"/>
              <a:t>Jesus used to be one of them, so these are people he knows. He would have fasted with them once upon a time.</a:t>
            </a:r>
          </a:p>
          <a:p>
            <a:r>
              <a:rPr lang="en-US" sz="2000" dirty="0"/>
              <a:t>The Pharisees and John’s disciples would have fasted a few times a week.</a:t>
            </a:r>
          </a:p>
          <a:p>
            <a:r>
              <a:rPr lang="en-US" sz="2000" dirty="0"/>
              <a:t>Jesus doesn’t neglect or nullify fasting. It’s still a good discipline. But now is not the time. You don’t fast when the season doesn’t call for it.</a:t>
            </a:r>
          </a:p>
          <a:p>
            <a:pPr marL="1524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617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2:18-22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2000" b="1" dirty="0"/>
              <a:t>New wineskins</a:t>
            </a:r>
          </a:p>
          <a:p>
            <a:r>
              <a:rPr lang="en-US" sz="2000" dirty="0"/>
              <a:t>He’s calling for a brand new way of looking at religion</a:t>
            </a:r>
          </a:p>
          <a:p>
            <a:r>
              <a:rPr lang="en-US" sz="2000" dirty="0"/>
              <a:t>Jesus doesn’t fit in with the Pharisees, scribes, or even John’s disciples</a:t>
            </a:r>
          </a:p>
          <a:p>
            <a:r>
              <a:rPr lang="en-US" sz="2000" dirty="0"/>
              <a:t>He’s not trying to start </a:t>
            </a:r>
            <a:r>
              <a:rPr lang="en-US" sz="2000" b="1" dirty="0"/>
              <a:t>a better religion</a:t>
            </a:r>
            <a:r>
              <a:rPr lang="en-US" sz="2000" dirty="0"/>
              <a:t>. He wants people to </a:t>
            </a:r>
            <a:r>
              <a:rPr lang="en-US" sz="2000" b="1" dirty="0"/>
              <a:t>do religion better.</a:t>
            </a:r>
          </a:p>
          <a:p>
            <a:r>
              <a:rPr lang="en-US" sz="2000" dirty="0"/>
              <a:t>For example, you don’t fast just because the calendar says so. You fast when the time calls for it.</a:t>
            </a:r>
          </a:p>
          <a:p>
            <a:pPr marL="1524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46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2:23-28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r>
              <a:rPr lang="en-US" sz="2000" dirty="0"/>
              <a:t>See 1 Samuel 21</a:t>
            </a:r>
          </a:p>
          <a:p>
            <a:r>
              <a:rPr lang="en-US" sz="2000" dirty="0"/>
              <a:t>Like with fasting, Jesus doesn’t deny the important of Sabbath but argues for a new way of practicing Sabbath.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Pharisees had long lists of rules about what kinds of work you could or couldn’t do on the Sabbath.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But Jesus doesn’t care about the rules. He cares about feeding the hungry.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The needs of people supersede the demands of religion.</a:t>
            </a:r>
          </a:p>
          <a:p>
            <a:pPr marL="1524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530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8"/>
          <p:cNvSpPr txBox="1">
            <a:spLocks noGrp="1"/>
          </p:cNvSpPr>
          <p:nvPr>
            <p:ph type="title"/>
          </p:nvPr>
        </p:nvSpPr>
        <p:spPr>
          <a:xfrm>
            <a:off x="1376127" y="1103700"/>
            <a:ext cx="6108148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to </a:t>
            </a:r>
            <a:r>
              <a:rPr lang="en-US" dirty="0" err="1"/>
              <a:t>menti.com</a:t>
            </a:r>
            <a:endParaRPr dirty="0"/>
          </a:p>
        </p:txBody>
      </p:sp>
      <p:cxnSp>
        <p:nvCxnSpPr>
          <p:cNvPr id="933" name="Google Shape;933;p58"/>
          <p:cNvCxnSpPr/>
          <p:nvPr/>
        </p:nvCxnSpPr>
        <p:spPr>
          <a:xfrm>
            <a:off x="1659775" y="91852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4" name="Google Shape;934;p58"/>
          <p:cNvCxnSpPr/>
          <p:nvPr/>
        </p:nvCxnSpPr>
        <p:spPr>
          <a:xfrm>
            <a:off x="1659775" y="422497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2013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3:1-6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r>
              <a:rPr lang="en-US" sz="2000" dirty="0"/>
              <a:t>Actually, it </a:t>
            </a:r>
            <a:r>
              <a:rPr lang="en-US" sz="2000" i="1" dirty="0"/>
              <a:t>is</a:t>
            </a:r>
            <a:r>
              <a:rPr lang="en-US" sz="2000" dirty="0"/>
              <a:t> lawful to save a life on the Sabbath.</a:t>
            </a:r>
          </a:p>
          <a:p>
            <a:r>
              <a:rPr lang="en-US" sz="2000" dirty="0"/>
              <a:t>Why is Jesus angry?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Because religious fundamentalism is harming real people.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It’s not just about theology. Real people are hurting because of the failure of the religious establishment.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Again, Jesus doesn’t want to destroy religion. He’s calling for </a:t>
            </a:r>
            <a:r>
              <a:rPr lang="en-US" sz="2000" b="1" dirty="0"/>
              <a:t>a more humane way of being religious.</a:t>
            </a:r>
          </a:p>
          <a:p>
            <a:r>
              <a:rPr lang="en-US" sz="2000" dirty="0"/>
              <a:t>First time we see a plot to kill Jesus.</a:t>
            </a:r>
          </a:p>
          <a:p>
            <a:pPr marL="1524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47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3:1-6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2000" b="1" dirty="0"/>
              <a:t>Herodians</a:t>
            </a:r>
          </a:p>
          <a:p>
            <a:r>
              <a:rPr lang="en-US" sz="2000" dirty="0"/>
              <a:t>The friends and family of Herod Antipas, ruler of Galilee</a:t>
            </a:r>
          </a:p>
          <a:p>
            <a:r>
              <a:rPr lang="en-US" sz="2000" dirty="0"/>
              <a:t>These are politicians. The religious are conspiring with the politicians.</a:t>
            </a:r>
          </a:p>
          <a:p>
            <a:pPr marL="152400" indent="0">
              <a:buNone/>
            </a:pPr>
            <a:endParaRPr lang="en-US" sz="2000" dirty="0"/>
          </a:p>
          <a:p>
            <a:pPr marL="152400" indent="0">
              <a:buNone/>
            </a:pPr>
            <a:r>
              <a:rPr lang="en-US" sz="2000" dirty="0"/>
              <a:t>End of Scene 2</a:t>
            </a:r>
            <a:endParaRPr lang="en-US" sz="2000" b="1" dirty="0"/>
          </a:p>
          <a:p>
            <a:pPr marL="15240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7275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543554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3:7-12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044993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1600" dirty="0"/>
              <a:t>Why depart? </a:t>
            </a:r>
          </a:p>
          <a:p>
            <a:r>
              <a:rPr lang="en-US" sz="1600" dirty="0"/>
              <a:t>The Pharisees and Herodians are after him</a:t>
            </a:r>
          </a:p>
          <a:p>
            <a:r>
              <a:rPr lang="en-US" sz="1600" dirty="0"/>
              <a:t>He needs to get out of town</a:t>
            </a:r>
          </a:p>
          <a:p>
            <a:pPr marL="152400" indent="0">
              <a:buNone/>
            </a:pPr>
            <a:endParaRPr lang="en-US" sz="1600" dirty="0"/>
          </a:p>
          <a:p>
            <a:pPr marL="152400" indent="0">
              <a:buNone/>
            </a:pPr>
            <a:r>
              <a:rPr lang="en-US" sz="1600" dirty="0"/>
              <a:t>“Great numbers” from the South, East, and North</a:t>
            </a:r>
          </a:p>
          <a:p>
            <a:r>
              <a:rPr lang="en-US" sz="1600" dirty="0"/>
              <a:t>They don’t want Jesus. They want to be healed by Jesus. There’s a difference. </a:t>
            </a:r>
          </a:p>
          <a:p>
            <a:r>
              <a:rPr lang="en-US" sz="1600" dirty="0"/>
              <a:t>Large attendance is value neutral in Mark. People who simply “attend” will be healed, but they never understand Jesus. </a:t>
            </a:r>
            <a:r>
              <a:rPr lang="en-US" sz="1600" b="1" dirty="0"/>
              <a:t>What matters is Jesus saves whoever comes.</a:t>
            </a:r>
          </a:p>
          <a:p>
            <a:pPr marL="152400" indent="0">
              <a:buNone/>
            </a:pPr>
            <a:endParaRPr lang="en-US" sz="1600" dirty="0"/>
          </a:p>
          <a:p>
            <a:pPr marL="152400" indent="0">
              <a:buNone/>
            </a:pPr>
            <a:r>
              <a:rPr lang="en-US" sz="1600" b="1" dirty="0"/>
              <a:t>“You are the Son of God”</a:t>
            </a:r>
          </a:p>
          <a:p>
            <a:r>
              <a:rPr lang="en-US" sz="1600" dirty="0"/>
              <a:t>The only people on the planet who understand Jesus are demons.</a:t>
            </a:r>
          </a:p>
          <a:p>
            <a:r>
              <a:rPr lang="en-US" sz="1600" dirty="0"/>
              <a:t>Of course Jesus doesn’t want them being his messengers.</a:t>
            </a:r>
          </a:p>
          <a:p>
            <a:pPr marL="15240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49642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543554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3:13-19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044993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1800" b="1" dirty="0"/>
              <a:t>The Twelve</a:t>
            </a:r>
          </a:p>
          <a:p>
            <a:r>
              <a:rPr lang="en-US" sz="1800" dirty="0"/>
              <a:t>A reconstitution of Israel. Israel is being relaunched.</a:t>
            </a:r>
          </a:p>
          <a:p>
            <a:r>
              <a:rPr lang="en-US" sz="1800" dirty="0"/>
              <a:t>And it happens on a mountain. Think Moses and Mt. Sinai.</a:t>
            </a:r>
          </a:p>
          <a:p>
            <a:r>
              <a:rPr lang="en-US" sz="1800" dirty="0"/>
              <a:t>Their job description: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To be with Jesus (community).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To be sent out (mission).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To preach the Kingdom (prophecy).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To cast out demons (healing) .</a:t>
            </a:r>
          </a:p>
          <a:p>
            <a:r>
              <a:rPr lang="en-US" sz="1800" dirty="0"/>
              <a:t>“Appointed” is literally “made'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He calls. We come. He makes.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Twelve in Mark are boring. They could be anybody. They could be 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609600" lvl="1" indent="0">
              <a:spcBef>
                <a:spcPts val="0"/>
              </a:spcBef>
              <a:buNone/>
            </a:pPr>
            <a:endParaRPr lang="en-US" sz="2000" dirty="0"/>
          </a:p>
          <a:p>
            <a:endParaRPr lang="en-US" sz="2200" dirty="0"/>
          </a:p>
          <a:p>
            <a:pPr marL="15240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925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557188" y="2153078"/>
            <a:ext cx="7188451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Chapters 2 and 3</a:t>
            </a:r>
            <a:br>
              <a:rPr lang="en-US" dirty="0"/>
            </a:br>
            <a:r>
              <a:rPr lang="en-US" dirty="0"/>
              <a:t>Use the chat for questions</a:t>
            </a:r>
            <a:br>
              <a:rPr lang="en-US" dirty="0"/>
            </a:br>
            <a:r>
              <a:rPr lang="en-US" dirty="0"/>
              <a:t>Pull up </a:t>
            </a:r>
            <a:r>
              <a:rPr lang="en-US" dirty="0" err="1"/>
              <a:t>menti.com</a:t>
            </a:r>
            <a:endParaRPr dirty="0"/>
          </a:p>
        </p:txBody>
      </p:sp>
      <p:cxnSp>
        <p:nvCxnSpPr>
          <p:cNvPr id="330" name="Google Shape;330;p43"/>
          <p:cNvCxnSpPr/>
          <p:nvPr/>
        </p:nvCxnSpPr>
        <p:spPr>
          <a:xfrm>
            <a:off x="1659775" y="114712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43"/>
          <p:cNvCxnSpPr/>
          <p:nvPr/>
        </p:nvCxnSpPr>
        <p:spPr>
          <a:xfrm>
            <a:off x="1659775" y="399637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543554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3:20-30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044993"/>
            <a:ext cx="7398450" cy="3401050"/>
          </a:xfrm>
        </p:spPr>
        <p:txBody>
          <a:bodyPr/>
          <a:lstStyle/>
          <a:p>
            <a:r>
              <a:rPr lang="en-US" sz="2000" dirty="0"/>
              <a:t>He’s home. </a:t>
            </a:r>
            <a:r>
              <a:rPr lang="en-US" sz="2000" b="1" dirty="0"/>
              <a:t>Nazareth.</a:t>
            </a:r>
          </a:p>
          <a:p>
            <a:r>
              <a:rPr lang="en-US" sz="2000" dirty="0"/>
              <a:t>The two groups of people most likely to recognize Jesus as Messiah - his family and the synagogue leaders - don’t know who he is.</a:t>
            </a:r>
          </a:p>
          <a:p>
            <a:r>
              <a:rPr lang="en-US" sz="2000" dirty="0"/>
              <a:t>His family think he’s insane. The scribes think he’s possessed.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Beelzebul</a:t>
            </a:r>
            <a:r>
              <a:rPr lang="en-US" sz="2000" dirty="0"/>
              <a:t> = Lord of Demons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Beelzebub (from 2 Kings 1) = Lord of the Flies</a:t>
            </a:r>
          </a:p>
          <a:p>
            <a:r>
              <a:rPr lang="en-US" sz="2000" dirty="0"/>
              <a:t>No, Jesus can’t be Satan. He’s actually the “strong man” who defeats Satan.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609600" lvl="1" indent="0">
              <a:spcBef>
                <a:spcPts val="0"/>
              </a:spcBef>
              <a:buNone/>
            </a:pPr>
            <a:endParaRPr lang="en-US" sz="2000" dirty="0"/>
          </a:p>
          <a:p>
            <a:endParaRPr lang="en-US" sz="2200" dirty="0"/>
          </a:p>
          <a:p>
            <a:pPr marL="15240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0559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543554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3:20-30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044993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2000" b="1" dirty="0"/>
              <a:t>“Eternal sin</a:t>
            </a:r>
            <a:r>
              <a:rPr lang="en-US" sz="2000" dirty="0"/>
              <a:t>”</a:t>
            </a:r>
          </a:p>
          <a:p>
            <a:r>
              <a:rPr lang="en-US" sz="2000" dirty="0"/>
              <a:t>The logic goes: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1) Jesus claims to use the Holy Spirit.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2) What Jesus does is loving.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3) Therefore, the Holy Spirit must be a force of love.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4) But if you call what Jesus does “evil,” that means the Holy Spirit he claims to use must be a force of evil.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5) Therefore, what Jesus calls “love” you are calling “evil.”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6) The eternal sin is deciding that to do love is evil.</a:t>
            </a:r>
          </a:p>
          <a:p>
            <a:pPr marL="1524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9083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543554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3:31-34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044993"/>
            <a:ext cx="7398450" cy="3401050"/>
          </a:xfrm>
        </p:spPr>
        <p:txBody>
          <a:bodyPr/>
          <a:lstStyle/>
          <a:p>
            <a:r>
              <a:rPr lang="en-US" sz="2000" dirty="0"/>
              <a:t>The real </a:t>
            </a:r>
            <a:r>
              <a:rPr lang="en-US" sz="2000" b="1" dirty="0"/>
              <a:t>kinship</a:t>
            </a:r>
            <a:r>
              <a:rPr lang="en-US" sz="2000" dirty="0"/>
              <a:t> of Jesus = those who hear </a:t>
            </a:r>
            <a:r>
              <a:rPr lang="en-US" sz="2000" i="1" dirty="0"/>
              <a:t>and </a:t>
            </a:r>
            <a:r>
              <a:rPr lang="en-US" sz="2000" dirty="0"/>
              <a:t>do the will of God</a:t>
            </a:r>
          </a:p>
          <a:p>
            <a:r>
              <a:rPr lang="en-US" sz="2000" dirty="0"/>
              <a:t>His biological family </a:t>
            </a:r>
            <a:r>
              <a:rPr lang="en-US" sz="2000" i="1" dirty="0"/>
              <a:t>sent </a:t>
            </a:r>
            <a:r>
              <a:rPr lang="en-US" sz="2000" dirty="0"/>
              <a:t>and </a:t>
            </a:r>
            <a:r>
              <a:rPr lang="en-US" sz="2000" i="1" dirty="0"/>
              <a:t>called </a:t>
            </a:r>
            <a:r>
              <a:rPr lang="en-US" sz="2000" dirty="0"/>
              <a:t>for Jesus</a:t>
            </a:r>
          </a:p>
          <a:p>
            <a:r>
              <a:rPr lang="en-US" sz="2000" dirty="0"/>
              <a:t>But really they have it backwards. It’s Jesus who </a:t>
            </a:r>
            <a:r>
              <a:rPr lang="en-US" sz="2000" i="1" dirty="0"/>
              <a:t>calls </a:t>
            </a:r>
            <a:r>
              <a:rPr lang="en-US" sz="2000" dirty="0"/>
              <a:t>and </a:t>
            </a:r>
            <a:r>
              <a:rPr lang="en-US" sz="2000" i="1" dirty="0"/>
              <a:t>sends </a:t>
            </a:r>
            <a:r>
              <a:rPr lang="en-US" sz="2000" dirty="0"/>
              <a:t>us.</a:t>
            </a:r>
          </a:p>
        </p:txBody>
      </p:sp>
    </p:spTree>
    <p:extLst>
      <p:ext uri="{BB962C8B-B14F-4D97-AF65-F5344CB8AC3E}">
        <p14:creationId xmlns:p14="http://schemas.microsoft.com/office/powerpoint/2010/main" val="218218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557188" y="2316038"/>
            <a:ext cx="7188451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Next week: chapters 4 and 5</a:t>
            </a:r>
            <a:br>
              <a:rPr lang="en-US" dirty="0"/>
            </a:br>
            <a:endParaRPr dirty="0"/>
          </a:p>
        </p:txBody>
      </p:sp>
      <p:cxnSp>
        <p:nvCxnSpPr>
          <p:cNvPr id="330" name="Google Shape;330;p43"/>
          <p:cNvCxnSpPr/>
          <p:nvPr/>
        </p:nvCxnSpPr>
        <p:spPr>
          <a:xfrm>
            <a:off x="1659775" y="114712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43"/>
          <p:cNvCxnSpPr/>
          <p:nvPr/>
        </p:nvCxnSpPr>
        <p:spPr>
          <a:xfrm>
            <a:off x="1659775" y="399637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6406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>
            <a:spLocks noGrp="1"/>
          </p:cNvSpPr>
          <p:nvPr>
            <p:ph type="ctrTitle"/>
          </p:nvPr>
        </p:nvSpPr>
        <p:spPr>
          <a:xfrm>
            <a:off x="1702048" y="1901729"/>
            <a:ext cx="6080987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first… let’s review</a:t>
            </a:r>
            <a:endParaRPr dirty="0"/>
          </a:p>
        </p:txBody>
      </p:sp>
      <p:cxnSp>
        <p:nvCxnSpPr>
          <p:cNvPr id="338" name="Google Shape;338;p44"/>
          <p:cNvCxnSpPr/>
          <p:nvPr/>
        </p:nvCxnSpPr>
        <p:spPr>
          <a:xfrm>
            <a:off x="1659775" y="122332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4"/>
          <p:cNvCxnSpPr/>
          <p:nvPr/>
        </p:nvCxnSpPr>
        <p:spPr>
          <a:xfrm>
            <a:off x="1659775" y="3920178"/>
            <a:ext cx="582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 of Mark so far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899" y="1660548"/>
            <a:ext cx="7398450" cy="2070900"/>
          </a:xfrm>
        </p:spPr>
        <p:txBody>
          <a:bodyPr/>
          <a:lstStyle/>
          <a:p>
            <a:pPr marL="152400" indent="0">
              <a:buNone/>
            </a:pPr>
            <a:r>
              <a:rPr lang="en-US" sz="2000" dirty="0"/>
              <a:t>Prologue: Mark 1:1-15</a:t>
            </a:r>
          </a:p>
          <a:p>
            <a:r>
              <a:rPr lang="en-US" sz="2000" dirty="0"/>
              <a:t>John the Baptist</a:t>
            </a:r>
          </a:p>
          <a:p>
            <a:r>
              <a:rPr lang="en-US" sz="2000" dirty="0"/>
              <a:t>Baptism of Jesus, </a:t>
            </a:r>
            <a:r>
              <a:rPr lang="en-US" sz="2000" b="1" dirty="0"/>
              <a:t>Jesus realizes who he is and</a:t>
            </a:r>
            <a:r>
              <a:rPr lang="en-US" sz="2000" dirty="0"/>
              <a:t> </a:t>
            </a:r>
            <a:r>
              <a:rPr lang="en-US" sz="2000" b="1" dirty="0"/>
              <a:t>nobody else knows</a:t>
            </a:r>
            <a:r>
              <a:rPr lang="en-US" sz="2000" dirty="0"/>
              <a:t>, Spirit sends him into the wilderness</a:t>
            </a:r>
          </a:p>
          <a:p>
            <a:r>
              <a:rPr lang="en-US" sz="2000" dirty="0"/>
              <a:t>John is arrested, Jesus picks up where John left off</a:t>
            </a:r>
          </a:p>
          <a:p>
            <a:r>
              <a:rPr lang="en-US" sz="2000" dirty="0"/>
              <a:t>Jesus goes to Galilee and starts proclaiming the Kingdom of God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 of Mark so far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pPr indent="-457200">
              <a:buNone/>
            </a:pPr>
            <a:r>
              <a:rPr lang="en-US" sz="2000" dirty="0"/>
              <a:t>Act 1: Mark 1:16-8:26</a:t>
            </a:r>
          </a:p>
          <a:p>
            <a:pPr indent="-457200"/>
            <a:r>
              <a:rPr lang="en-US" sz="2000" u="sng" dirty="0"/>
              <a:t>Scene 1: Mark 1:16-2:12</a:t>
            </a:r>
          </a:p>
          <a:p>
            <a:pPr marL="914400" lvl="2" indent="-457200">
              <a:spcBef>
                <a:spcPts val="0"/>
              </a:spcBef>
            </a:pPr>
            <a:r>
              <a:rPr lang="en-US" sz="2000" dirty="0"/>
              <a:t>Five </a:t>
            </a:r>
            <a:r>
              <a:rPr lang="en-US" sz="2000" b="1" dirty="0"/>
              <a:t>healing</a:t>
            </a:r>
            <a:r>
              <a:rPr lang="en-US" sz="2000" dirty="0"/>
              <a:t> stories, back to back</a:t>
            </a:r>
          </a:p>
          <a:p>
            <a:pPr marL="914400" lvl="2" indent="-457200">
              <a:spcBef>
                <a:spcPts val="0"/>
              </a:spcBef>
            </a:pPr>
            <a:r>
              <a:rPr lang="en-US" sz="2000" dirty="0"/>
              <a:t>The point: Jesus has the legitimacy to heal people.</a:t>
            </a:r>
          </a:p>
          <a:p>
            <a:pPr indent="-457200"/>
            <a:r>
              <a:rPr lang="en-US" sz="2000" u="sng" dirty="0"/>
              <a:t>Scene 2: Mark 2:12-3:6</a:t>
            </a:r>
          </a:p>
          <a:p>
            <a:pPr marL="914400" lvl="2" indent="-457200">
              <a:spcBef>
                <a:spcPts val="0"/>
              </a:spcBef>
            </a:pPr>
            <a:r>
              <a:rPr lang="en-US" sz="2000" dirty="0"/>
              <a:t>Five </a:t>
            </a:r>
            <a:r>
              <a:rPr lang="en-US" sz="2000" b="1" dirty="0"/>
              <a:t>controversy </a:t>
            </a:r>
            <a:r>
              <a:rPr lang="en-US" sz="2000" dirty="0"/>
              <a:t>stories, back to back</a:t>
            </a:r>
          </a:p>
          <a:p>
            <a:pPr marL="914400" lvl="2" indent="-457200">
              <a:spcBef>
                <a:spcPts val="0"/>
              </a:spcBef>
            </a:pPr>
            <a:r>
              <a:rPr lang="en-US" sz="2000" dirty="0"/>
              <a:t>The point: Jesus has the legitimacy to speak for God.</a:t>
            </a:r>
          </a:p>
          <a:p>
            <a:pPr indent="-457200"/>
            <a:r>
              <a:rPr lang="en-US" sz="2000" u="sng" dirty="0"/>
              <a:t>Scene 3: Mark 3:7-6:6</a:t>
            </a:r>
          </a:p>
          <a:p>
            <a:pPr marL="914400" lvl="2" indent="-457200">
              <a:spcBef>
                <a:spcPts val="0"/>
              </a:spcBef>
            </a:pPr>
            <a:r>
              <a:rPr lang="en-US" sz="2000" dirty="0"/>
              <a:t>The </a:t>
            </a:r>
            <a:r>
              <a:rPr lang="en-US" sz="2000" b="1" dirty="0"/>
              <a:t>movement</a:t>
            </a:r>
            <a:r>
              <a:rPr lang="en-US" sz="2000" dirty="0"/>
              <a:t> in Galilee grows</a:t>
            </a:r>
          </a:p>
          <a:p>
            <a:pPr marL="914400" lvl="2" indent="-457200">
              <a:spcBef>
                <a:spcPts val="0"/>
              </a:spcBef>
            </a:pPr>
            <a:r>
              <a:rPr lang="en-US" sz="2000" dirty="0"/>
              <a:t>The point: Jesus is the leader of the Kingdom movement.</a:t>
            </a:r>
          </a:p>
        </p:txBody>
      </p:sp>
    </p:spTree>
    <p:extLst>
      <p:ext uri="{BB962C8B-B14F-4D97-AF65-F5344CB8AC3E}">
        <p14:creationId xmlns:p14="http://schemas.microsoft.com/office/powerpoint/2010/main" val="154142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2:1-12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r>
              <a:rPr lang="en-US" sz="1800" dirty="0"/>
              <a:t>Whose home in Capernaum? Simon’s? Jesus’s? </a:t>
            </a:r>
          </a:p>
          <a:p>
            <a:r>
              <a:rPr lang="en-US" sz="1800" dirty="0"/>
              <a:t>Capernaum is home base.</a:t>
            </a:r>
          </a:p>
          <a:p>
            <a:r>
              <a:rPr lang="en-US" sz="1800" dirty="0"/>
              <a:t>Preaching in the street, forced to go inside.</a:t>
            </a:r>
          </a:p>
          <a:p>
            <a:r>
              <a:rPr lang="en-US" sz="1800" dirty="0"/>
              <a:t>“Their faith”: the faith of the paralyzed man’s friends. </a:t>
            </a:r>
          </a:p>
          <a:p>
            <a:r>
              <a:rPr lang="en-US" sz="1800" b="1" dirty="0"/>
              <a:t>Our faith stands in the gap for hurting people.</a:t>
            </a:r>
          </a:p>
          <a:p>
            <a:r>
              <a:rPr lang="en-US" sz="1800" dirty="0"/>
              <a:t>Somehow, sin is a cause of the paralysis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Sin is </a:t>
            </a:r>
            <a:r>
              <a:rPr lang="en-US" sz="1800" i="1" dirty="0"/>
              <a:t>rarely</a:t>
            </a:r>
            <a:r>
              <a:rPr lang="en-US" sz="1800" dirty="0"/>
              <a:t> a cause of sickness in the Gospels, but here it is.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man is stuck in life because of his guilt and/or shame.</a:t>
            </a:r>
          </a:p>
          <a:p>
            <a:r>
              <a:rPr lang="en-US" sz="1800" dirty="0"/>
              <a:t>The scribes (the leaders of the synagogue) say it’s blasphemous for Jesus to pronounce forgiveness of sins, because it is. Unless Jesus is the </a:t>
            </a:r>
            <a:r>
              <a:rPr lang="en-US" sz="1800" b="1" dirty="0"/>
              <a:t>Son of Man.</a:t>
            </a:r>
          </a:p>
        </p:txBody>
      </p:sp>
    </p:spTree>
    <p:extLst>
      <p:ext uri="{BB962C8B-B14F-4D97-AF65-F5344CB8AC3E}">
        <p14:creationId xmlns:p14="http://schemas.microsoft.com/office/powerpoint/2010/main" val="165946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2:1-12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1800" b="1" dirty="0"/>
              <a:t>Son of Man</a:t>
            </a:r>
          </a:p>
          <a:p>
            <a:r>
              <a:rPr lang="en-US" sz="1800" dirty="0"/>
              <a:t>From Daniel 7:13</a:t>
            </a:r>
          </a:p>
          <a:p>
            <a:r>
              <a:rPr lang="en-US" sz="1800" dirty="0"/>
              <a:t>A representative of all humanity who would: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Be sent at the end of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Suffer on behalf of all people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Be completely innocent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Be vindicated by God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Rule over all people.</a:t>
            </a:r>
          </a:p>
          <a:p>
            <a:r>
              <a:rPr lang="en-US" sz="2000" dirty="0"/>
              <a:t>For the first time, Jesus claims the title of Son of Man.</a:t>
            </a:r>
          </a:p>
          <a:p>
            <a:r>
              <a:rPr lang="en-US" sz="2000" dirty="0"/>
              <a:t>He has the legitimacy to forgive sins (because he’s the Son of Man)</a:t>
            </a:r>
          </a:p>
        </p:txBody>
      </p:sp>
    </p:spTree>
    <p:extLst>
      <p:ext uri="{BB962C8B-B14F-4D97-AF65-F5344CB8AC3E}">
        <p14:creationId xmlns:p14="http://schemas.microsoft.com/office/powerpoint/2010/main" val="357954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2:13-17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pPr marL="152400" indent="0">
              <a:buNone/>
            </a:pPr>
            <a:r>
              <a:rPr lang="en-US" sz="2000" dirty="0"/>
              <a:t>The Call of </a:t>
            </a:r>
            <a:r>
              <a:rPr lang="en-US" sz="2000" b="1" dirty="0"/>
              <a:t>Levi</a:t>
            </a:r>
            <a:endParaRPr lang="en-US" sz="2000" dirty="0"/>
          </a:p>
          <a:p>
            <a:r>
              <a:rPr lang="en-US" sz="2000" dirty="0"/>
              <a:t>Levi is Hebrew, Matthew is Greek (like Saul is Hebrew, Paul is Greek)</a:t>
            </a:r>
          </a:p>
          <a:p>
            <a:r>
              <a:rPr lang="en-US" sz="2000" dirty="0"/>
              <a:t>Tax collector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Sales tax, not income tax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Taxed the trade in the marketplace, sent to the Romans, kept a portion for himself, but how much?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And if you didn’t pay, the Romans shut you down.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So Levi is a gangster in a cartel. You have to pay the cartel to stay in business.</a:t>
            </a:r>
          </a:p>
        </p:txBody>
      </p:sp>
    </p:spTree>
    <p:extLst>
      <p:ext uri="{BB962C8B-B14F-4D97-AF65-F5344CB8AC3E}">
        <p14:creationId xmlns:p14="http://schemas.microsoft.com/office/powerpoint/2010/main" val="323609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976006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2:13-17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AA-9982-C24B-9CA1-D6129A21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06" y="1135525"/>
            <a:ext cx="7398450" cy="3401050"/>
          </a:xfrm>
        </p:spPr>
        <p:txBody>
          <a:bodyPr/>
          <a:lstStyle/>
          <a:p>
            <a:r>
              <a:rPr lang="en-US" sz="2000" dirty="0"/>
              <a:t>This time the controversy is with scribes and </a:t>
            </a:r>
            <a:r>
              <a:rPr lang="en-US" sz="2000" b="1" dirty="0"/>
              <a:t>Pharisees</a:t>
            </a:r>
          </a:p>
          <a:p>
            <a:r>
              <a:rPr lang="en-US" sz="2000" dirty="0"/>
              <a:t>Pharisees were like a political party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Laity (not clergy) wanting to live separate from the culture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Pharisee means “set apart”</a:t>
            </a:r>
          </a:p>
          <a:p>
            <a:r>
              <a:rPr lang="en-US" sz="2000" dirty="0"/>
              <a:t>Scribes are professional clergy interpreting Scripture</a:t>
            </a:r>
          </a:p>
          <a:p>
            <a:r>
              <a:rPr lang="en-US" sz="2000" dirty="0"/>
              <a:t>Pharisees are the denomination set against the dominant culture</a:t>
            </a:r>
          </a:p>
          <a:p>
            <a:r>
              <a:rPr lang="en-US" sz="2000" dirty="0"/>
              <a:t>Jesus continues to run afoul of both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472994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HS Weekly Plann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6CBC2"/>
      </a:accent1>
      <a:accent2>
        <a:srgbClr val="F8C2B2"/>
      </a:accent2>
      <a:accent3>
        <a:srgbClr val="D9D9D9"/>
      </a:accent3>
      <a:accent4>
        <a:srgbClr val="C1CFE1"/>
      </a:accent4>
      <a:accent5>
        <a:srgbClr val="C1E1D6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1349</Words>
  <Application>Microsoft Macintosh PowerPoint</Application>
  <PresentationFormat>On-screen Show (16:9)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Barlow Condensed ExtraLight</vt:lpstr>
      <vt:lpstr>Poppins</vt:lpstr>
      <vt:lpstr>Barlow Condensed</vt:lpstr>
      <vt:lpstr>Arial</vt:lpstr>
      <vt:lpstr>Barlow Condensed Medium</vt:lpstr>
      <vt:lpstr>Barlow</vt:lpstr>
      <vt:lpstr>Minimalist HS Weekly Planner by Slidesgo</vt:lpstr>
      <vt:lpstr>GOSPEL OF MARK WEEK 2</vt:lpstr>
      <vt:lpstr>Chapters 2 and 3 Use the chat for questions Pull up menti.com</vt:lpstr>
      <vt:lpstr>But first… let’s review</vt:lpstr>
      <vt:lpstr>Outline of Mark so far</vt:lpstr>
      <vt:lpstr>Outline of Mark so far</vt:lpstr>
      <vt:lpstr>Read 2:1-12</vt:lpstr>
      <vt:lpstr>Read 2:1-12</vt:lpstr>
      <vt:lpstr>Read 2:13-17</vt:lpstr>
      <vt:lpstr>Read 2:13-17</vt:lpstr>
      <vt:lpstr>Read 2:13-17</vt:lpstr>
      <vt:lpstr>Go to menti.com</vt:lpstr>
      <vt:lpstr>Read 2:18-22</vt:lpstr>
      <vt:lpstr>Read 2:18-22</vt:lpstr>
      <vt:lpstr>Read 2:23-28</vt:lpstr>
      <vt:lpstr>Go to menti.com</vt:lpstr>
      <vt:lpstr>Read 3:1-6</vt:lpstr>
      <vt:lpstr>Read 3:1-6</vt:lpstr>
      <vt:lpstr>Read 3:7-12</vt:lpstr>
      <vt:lpstr>Read 3:13-19</vt:lpstr>
      <vt:lpstr>Read 3:20-30</vt:lpstr>
      <vt:lpstr>Read 3:20-30</vt:lpstr>
      <vt:lpstr>Read 3:31-34</vt:lpstr>
      <vt:lpstr>Next week: chapters 4 and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MARK WEEK 2</dc:title>
  <cp:lastModifiedBy>David Horton</cp:lastModifiedBy>
  <cp:revision>14</cp:revision>
  <dcterms:modified xsi:type="dcterms:W3CDTF">2021-01-17T18:20:13Z</dcterms:modified>
</cp:coreProperties>
</file>