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snapToObjects="1">
      <p:cViewPr varScale="1">
        <p:scale>
          <a:sx n="72" d="100"/>
          <a:sy n="72" d="100"/>
        </p:scale>
        <p:origin x="19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78511452"/>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bginn@stlukesmethodist.org" TargetMode="External"/><Relationship Id="rId7" Type="http://schemas.openxmlformats.org/officeDocument/2006/relationships/hyperlink" Target="mailto:tvelarde@stlukesmethodist.org" TargetMode="External"/><Relationship Id="rId2" Type="http://schemas.openxmlformats.org/officeDocument/2006/relationships/hyperlink" Target="mailto:rdulaney@stlukesmethodist.org" TargetMode="External"/><Relationship Id="rId1" Type="http://schemas.openxmlformats.org/officeDocument/2006/relationships/slideLayout" Target="../slideLayouts/slideLayout6.xml"/><Relationship Id="rId6" Type="http://schemas.openxmlformats.org/officeDocument/2006/relationships/hyperlink" Target="mailto:thelwege@stlukesmethodist.org" TargetMode="External"/><Relationship Id="rId5" Type="http://schemas.openxmlformats.org/officeDocument/2006/relationships/hyperlink" Target="mailto:sburch@stlukesmethodist.org" TargetMode="External"/><Relationship Id="rId4" Type="http://schemas.openxmlformats.org/officeDocument/2006/relationships/hyperlink" Target="mailto:jpatty@stlukesmethodist.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tlukesmethodist.org/pages/student_parent" TargetMode="External"/><Relationship Id="rId2" Type="http://schemas.openxmlformats.org/officeDocument/2006/relationships/hyperlink" Target="https://www.stlukesmethodist.org/safe-sanctuary-student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4"/>
          <p:cNvGrpSpPr/>
          <p:nvPr/>
        </p:nvGrpSpPr>
        <p:grpSpPr>
          <a:xfrm>
            <a:off x="1129607" y="764398"/>
            <a:ext cx="11594510" cy="8793199"/>
            <a:chOff x="0" y="0"/>
            <a:chExt cx="11594509" cy="8793197"/>
          </a:xfrm>
        </p:grpSpPr>
        <p:sp>
          <p:nvSpPr>
            <p:cNvPr id="32" name="Shape 32"/>
            <p:cNvSpPr/>
            <p:nvPr/>
          </p:nvSpPr>
          <p:spPr>
            <a:xfrm>
              <a:off x="0" y="0"/>
              <a:ext cx="11594510" cy="16199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defRPr sz="1800"/>
              </a:pPr>
              <a:r>
                <a:rPr lang="en-US" sz="6800" dirty="0"/>
                <a:t>Safe </a:t>
              </a:r>
              <a:r>
                <a:rPr sz="6800" dirty="0"/>
                <a:t>Sanctuary Training</a:t>
              </a:r>
            </a:p>
            <a:p>
              <a:pPr lvl="0">
                <a:defRPr sz="1800"/>
              </a:pPr>
              <a:r>
                <a:rPr sz="3800" dirty="0">
                  <a:solidFill>
                    <a:srgbClr val="FFFFFF"/>
                  </a:solidFill>
                </a:rPr>
                <a:t>Reducing the Risk of Abuse in the Church</a:t>
              </a:r>
            </a:p>
          </p:txBody>
        </p:sp>
        <p:sp>
          <p:nvSpPr>
            <p:cNvPr id="33" name="Shape 33"/>
            <p:cNvSpPr/>
            <p:nvPr/>
          </p:nvSpPr>
          <p:spPr>
            <a:xfrm>
              <a:off x="1053852" y="7564915"/>
              <a:ext cx="8725034" cy="1228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defRPr sz="1800"/>
              </a:pPr>
              <a:r>
                <a:rPr sz="3800">
                  <a:solidFill>
                    <a:srgbClr val="FFFFFF"/>
                  </a:solidFill>
                </a:rPr>
                <a:t>St. Luke’s United Methodist Church</a:t>
              </a:r>
            </a:p>
            <a:p>
              <a:pPr lvl="0">
                <a:defRPr sz="1800"/>
              </a:pPr>
              <a:r>
                <a:rPr sz="3800">
                  <a:solidFill>
                    <a:srgbClr val="FFFFFF"/>
                  </a:solidFill>
                </a:rPr>
                <a:t>Student Ministry</a:t>
              </a:r>
            </a:p>
          </p:txBody>
        </p:sp>
      </p:grpSp>
      <p:pic>
        <p:nvPicPr>
          <p:cNvPr id="35" name="image.png"/>
          <p:cNvPicPr/>
          <p:nvPr/>
        </p:nvPicPr>
        <p:blipFill>
          <a:blip r:embed="rId2"/>
          <a:stretch>
            <a:fillRect/>
          </a:stretch>
        </p:blipFill>
        <p:spPr>
          <a:xfrm>
            <a:off x="5057422" y="2727395"/>
            <a:ext cx="3738881" cy="4985174"/>
          </a:xfrm>
          <a:prstGeom prst="rect">
            <a:avLst/>
          </a:prstGeom>
          <a:ln w="12700">
            <a:miter lim="400000"/>
          </a:ln>
        </p:spPr>
      </p:pic>
      <p:sp>
        <p:nvSpPr>
          <p:cNvPr id="36" name="Shape 36"/>
          <p:cNvSpPr/>
          <p:nvPr/>
        </p:nvSpPr>
        <p:spPr>
          <a:xfrm>
            <a:off x="3600170" y="7765908"/>
            <a:ext cx="6881843" cy="1193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600"/>
              <a:t>St. Luke’s UMC Student Ministry</a:t>
            </a:r>
          </a:p>
          <a:p>
            <a:pPr lvl="0">
              <a:defRPr sz="1800"/>
            </a:pPr>
            <a:r>
              <a:rPr sz="3600"/>
              <a:t>Houston TX</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lvl1pPr>
              <a:defRPr sz="5600"/>
            </a:lvl1pPr>
          </a:lstStyle>
          <a:p>
            <a:pPr lvl="0">
              <a:defRPr sz="1800"/>
            </a:pPr>
            <a:r>
              <a:rPr sz="5600"/>
              <a:t>What is Sexual Abuse?</a:t>
            </a:r>
          </a:p>
        </p:txBody>
      </p:sp>
      <p:sp>
        <p:nvSpPr>
          <p:cNvPr id="67" name="Shape 67"/>
          <p:cNvSpPr>
            <a:spLocks noGrp="1"/>
          </p:cNvSpPr>
          <p:nvPr>
            <p:ph type="body" idx="1"/>
          </p:nvPr>
        </p:nvSpPr>
        <p:spPr>
          <a:xfrm>
            <a:off x="952500" y="2603500"/>
            <a:ext cx="11099800" cy="6060793"/>
          </a:xfrm>
          <a:prstGeom prst="rect">
            <a:avLst/>
          </a:prstGeom>
        </p:spPr>
        <p:txBody>
          <a:bodyPr/>
          <a:lstStyle/>
          <a:p>
            <a:pPr marL="480558" lvl="0" indent="-440871">
              <a:buClr>
                <a:srgbClr val="005A7C"/>
              </a:buClr>
              <a:buSzPct val="100000"/>
              <a:buFont typeface="Helvetica"/>
              <a:defRPr sz="1800"/>
            </a:pPr>
            <a:r>
              <a:rPr sz="3600"/>
              <a:t>Sexual abuse of minors includes touching them in inappropriate ways such as fondling, inappropriate touching of the minor's body, and inappropriate kissing.</a:t>
            </a:r>
          </a:p>
          <a:p>
            <a:pPr marL="480558" lvl="0" indent="-440871">
              <a:buClr>
                <a:srgbClr val="005A7C"/>
              </a:buClr>
              <a:buSzPct val="100000"/>
              <a:buFont typeface="Helvetica"/>
              <a:defRPr sz="1800"/>
            </a:pPr>
            <a:r>
              <a:rPr sz="3600"/>
              <a:t>Non-touch abuse includes making remarks of a sexual nature, showing the child explicit pornographic materials, or making the minor watch others engaged in sexual activity.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pPr lvl="0">
              <a:defRPr sz="1800"/>
            </a:pPr>
            <a:r>
              <a:rPr sz="8000"/>
              <a:t>Remember:</a:t>
            </a:r>
          </a:p>
        </p:txBody>
      </p:sp>
      <p:sp>
        <p:nvSpPr>
          <p:cNvPr id="70" name="Shape 70"/>
          <p:cNvSpPr>
            <a:spLocks noGrp="1"/>
          </p:cNvSpPr>
          <p:nvPr>
            <p:ph type="body" idx="1"/>
          </p:nvPr>
        </p:nvSpPr>
        <p:spPr>
          <a:prstGeom prst="rect">
            <a:avLst/>
          </a:prstGeom>
        </p:spPr>
        <p:txBody>
          <a:bodyPr/>
          <a:lstStyle/>
          <a:p>
            <a:pPr marL="480558" lvl="0" indent="-440871">
              <a:buClr>
                <a:srgbClr val="005A7C"/>
              </a:buClr>
              <a:buSzPct val="100000"/>
              <a:buFont typeface="Helvetica"/>
              <a:defRPr sz="1800"/>
            </a:pPr>
            <a:r>
              <a:rPr sz="3600"/>
              <a:t>With abuse it’s not just what you do… it also includes what you do NOT do.</a:t>
            </a:r>
          </a:p>
          <a:p>
            <a:pPr marL="480558" lvl="0" indent="-440871">
              <a:buClr>
                <a:srgbClr val="005A7C"/>
              </a:buClr>
              <a:buSzPct val="100000"/>
              <a:buFont typeface="Helvetica"/>
              <a:defRPr sz="1800"/>
            </a:pPr>
            <a:r>
              <a:rPr sz="3600"/>
              <a:t>Not stepping in to stop an abusive action or situation is also abuse!</a:t>
            </a:r>
          </a:p>
          <a:p>
            <a:pPr marL="480558" lvl="0" indent="-440871">
              <a:buClr>
                <a:srgbClr val="005A7C"/>
              </a:buClr>
              <a:buSzPct val="100000"/>
              <a:buFont typeface="Helvetica"/>
              <a:defRPr sz="1800"/>
            </a:pPr>
            <a:r>
              <a:rPr sz="3600"/>
              <a:t>You must be proactive to prevent abuse or situations that might lead to abuse.</a:t>
            </a:r>
          </a:p>
          <a:p>
            <a:pPr marL="480558" lvl="0" indent="-440871">
              <a:buSzPct val="100000"/>
              <a:buFont typeface="Helvetica"/>
              <a:defRPr sz="1800"/>
            </a:pPr>
            <a:r>
              <a:rPr sz="3600"/>
              <a:t>If you can stop abuse, then stop it, and if you know abuse is happening, report it immediately!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lstStyle/>
          <a:p>
            <a:pPr lvl="0">
              <a:defRPr sz="1800"/>
            </a:pPr>
            <a:r>
              <a:rPr sz="4800"/>
              <a:t>Who must complete </a:t>
            </a:r>
            <a:br>
              <a:rPr sz="4800"/>
            </a:br>
            <a:r>
              <a:rPr sz="4800"/>
              <a:t>Safe Sanctuary training?</a:t>
            </a:r>
          </a:p>
        </p:txBody>
      </p:sp>
      <p:sp>
        <p:nvSpPr>
          <p:cNvPr id="73" name="Shape 73"/>
          <p:cNvSpPr>
            <a:spLocks noGrp="1"/>
          </p:cNvSpPr>
          <p:nvPr>
            <p:ph type="body" idx="1"/>
          </p:nvPr>
        </p:nvSpPr>
        <p:spPr>
          <a:xfrm>
            <a:off x="6226668" y="1733549"/>
            <a:ext cx="5997224" cy="6286501"/>
          </a:xfrm>
          <a:prstGeom prst="rect">
            <a:avLst/>
          </a:prstGeom>
        </p:spPr>
        <p:txBody>
          <a:bodyPr/>
          <a:lstStyle/>
          <a:p>
            <a:pPr marL="480558" lvl="0" indent="-440871">
              <a:buClr>
                <a:srgbClr val="005A7C"/>
              </a:buClr>
              <a:buSzPct val="100000"/>
              <a:buFont typeface="Helvetica"/>
              <a:defRPr sz="1800"/>
            </a:pPr>
            <a:r>
              <a:rPr sz="3600"/>
              <a:t>St. Luke’s Staff</a:t>
            </a:r>
          </a:p>
          <a:p>
            <a:pPr marL="480558" lvl="0" indent="-440871">
              <a:buClr>
                <a:srgbClr val="005A7C"/>
              </a:buClr>
              <a:buSzPct val="100000"/>
              <a:buFont typeface="Helvetica"/>
              <a:defRPr sz="1800"/>
            </a:pPr>
            <a:r>
              <a:rPr sz="3600"/>
              <a:t>Any volunteer who comes into direct or indirect contact with children or youth</a:t>
            </a:r>
          </a:p>
        </p:txBody>
      </p:sp>
      <p:pic>
        <p:nvPicPr>
          <p:cNvPr id="74" name="image.png"/>
          <p:cNvPicPr/>
          <p:nvPr/>
        </p:nvPicPr>
        <p:blipFill>
          <a:blip r:embed="rId2"/>
          <a:stretch>
            <a:fillRect/>
          </a:stretch>
        </p:blipFill>
        <p:spPr>
          <a:xfrm>
            <a:off x="334151" y="2853831"/>
            <a:ext cx="5617352" cy="373888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prstGeom prst="rect">
            <a:avLst/>
          </a:prstGeom>
        </p:spPr>
        <p:txBody>
          <a:bodyPr/>
          <a:lstStyle>
            <a:lvl1pPr>
              <a:defRPr sz="5000"/>
            </a:lvl1pPr>
          </a:lstStyle>
          <a:p>
            <a:pPr lvl="0">
              <a:defRPr sz="1800"/>
            </a:pPr>
            <a:r>
              <a:rPr sz="5000"/>
              <a:t>What is the certification process?</a:t>
            </a:r>
          </a:p>
        </p:txBody>
      </p:sp>
      <p:sp>
        <p:nvSpPr>
          <p:cNvPr id="77" name="Shape 77"/>
          <p:cNvSpPr>
            <a:spLocks noGrp="1"/>
          </p:cNvSpPr>
          <p:nvPr>
            <p:ph type="body" idx="1"/>
          </p:nvPr>
        </p:nvSpPr>
        <p:spPr>
          <a:prstGeom prst="rect">
            <a:avLst/>
          </a:prstGeom>
        </p:spPr>
        <p:txBody>
          <a:bodyPr/>
          <a:lstStyle/>
          <a:p>
            <a:pPr marL="504174" lvl="0" indent="-468058" defTabSz="531622">
              <a:spcBef>
                <a:spcPts val="3800"/>
              </a:spcBef>
              <a:buClr>
                <a:srgbClr val="000000"/>
              </a:buClr>
              <a:buSzPct val="100000"/>
              <a:buFont typeface="Helvetica"/>
              <a:defRPr sz="1800"/>
            </a:pPr>
            <a:r>
              <a:rPr sz="3822" dirty="0"/>
              <a:t>Read and complete the complete policy and application.</a:t>
            </a:r>
          </a:p>
          <a:p>
            <a:pPr marL="504174" lvl="0" indent="-468058" defTabSz="531622">
              <a:spcBef>
                <a:spcPts val="3800"/>
              </a:spcBef>
              <a:buClr>
                <a:srgbClr val="000000"/>
              </a:buClr>
              <a:buSzPct val="100000"/>
              <a:buFont typeface="Helvetica"/>
              <a:defRPr sz="1800"/>
            </a:pPr>
            <a:r>
              <a:rPr sz="3822" dirty="0"/>
              <a:t>Complete this training presentation, including the quiz at the end. </a:t>
            </a:r>
          </a:p>
          <a:p>
            <a:pPr marL="504174" lvl="0" indent="-468058" defTabSz="531622">
              <a:spcBef>
                <a:spcPts val="3800"/>
              </a:spcBef>
              <a:buClr>
                <a:srgbClr val="000000"/>
              </a:buClr>
              <a:buSzPct val="100000"/>
              <a:buFont typeface="Helvetica"/>
              <a:defRPr sz="1800"/>
            </a:pPr>
            <a:r>
              <a:rPr sz="3822" dirty="0"/>
              <a:t>The individual is certified upon satisfactory completion of the above steps.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p:nvPr/>
        </p:nvSpPr>
        <p:spPr>
          <a:xfrm>
            <a:off x="1282417" y="3454399"/>
            <a:ext cx="10421904" cy="2844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9000"/>
            </a:lvl1pPr>
          </a:lstStyle>
          <a:p>
            <a:pPr lvl="0">
              <a:defRPr sz="1800"/>
            </a:pPr>
            <a:r>
              <a:rPr sz="9000"/>
              <a:t>Plan for Reducing the Risk of Abuse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1607537" y="2963051"/>
            <a:ext cx="10313530" cy="5308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400">
                <a:solidFill>
                  <a:srgbClr val="FFFFFF"/>
                </a:solidFill>
              </a:rPr>
              <a:t>I. Assess needs for emergency care for the victim</a:t>
            </a:r>
          </a:p>
          <a:p>
            <a:pPr lvl="0">
              <a:defRPr sz="1800"/>
            </a:pPr>
            <a:r>
              <a:rPr sz="3400">
                <a:solidFill>
                  <a:srgbClr val="FFFFFF"/>
                </a:solidFill>
              </a:rPr>
              <a:t>	A. Notify parents and/or other legally 	      responsible adult</a:t>
            </a:r>
          </a:p>
          <a:p>
            <a:pPr lvl="0">
              <a:defRPr sz="1800"/>
            </a:pPr>
            <a:r>
              <a:rPr sz="3400">
                <a:solidFill>
                  <a:srgbClr val="FFFFFF"/>
                </a:solidFill>
              </a:rPr>
              <a:t>	B.  Provide emergency healthcare as 		     needed, including 9-1-1</a:t>
            </a:r>
          </a:p>
          <a:p>
            <a:pPr lvl="0">
              <a:defRPr sz="1800"/>
            </a:pPr>
            <a:r>
              <a:rPr sz="3400">
                <a:solidFill>
                  <a:srgbClr val="FFFFFF"/>
                </a:solidFill>
              </a:rPr>
              <a:t>		1. First Aid</a:t>
            </a:r>
          </a:p>
          <a:p>
            <a:pPr lvl="0">
              <a:defRPr sz="1800"/>
            </a:pPr>
            <a:r>
              <a:rPr sz="3400">
                <a:solidFill>
                  <a:srgbClr val="FFFFFF"/>
                </a:solidFill>
              </a:rPr>
              <a:t>		2. Emergency services</a:t>
            </a:r>
          </a:p>
          <a:p>
            <a:pPr lvl="0">
              <a:defRPr sz="1800"/>
            </a:pPr>
            <a:r>
              <a:rPr sz="3400">
                <a:solidFill>
                  <a:srgbClr val="FFFFFF"/>
                </a:solidFill>
              </a:rPr>
              <a:t>		3. Hospital emergency room</a:t>
            </a:r>
          </a:p>
          <a:p>
            <a:pPr lvl="0">
              <a:defRPr sz="1800"/>
            </a:pPr>
            <a:r>
              <a:rPr sz="3400">
                <a:solidFill>
                  <a:srgbClr val="FFFFFF"/>
                </a:solidFill>
              </a:rPr>
              <a:t>	C. Arrange for crisis counseling and/or 	     long-range counseling where deemed 	     appropriate.</a:t>
            </a:r>
          </a:p>
        </p:txBody>
      </p:sp>
      <p:sp>
        <p:nvSpPr>
          <p:cNvPr id="82" name="Shape 82"/>
          <p:cNvSpPr>
            <a:spLocks noGrp="1"/>
          </p:cNvSpPr>
          <p:nvPr>
            <p:ph type="title"/>
          </p:nvPr>
        </p:nvSpPr>
        <p:spPr>
          <a:prstGeom prst="rect">
            <a:avLst/>
          </a:prstGeom>
        </p:spPr>
        <p:txBody>
          <a:bodyPr/>
          <a:lstStyle/>
          <a:p>
            <a:pPr lvl="0">
              <a:defRPr sz="1800"/>
            </a:pPr>
            <a:r>
              <a:rPr sz="4800"/>
              <a:t>Plan for Response to </a:t>
            </a:r>
            <a:br>
              <a:rPr sz="4800"/>
            </a:br>
            <a:r>
              <a:rPr sz="4800"/>
              <a:t>Known Incident of Abuse:</a:t>
            </a:r>
          </a:p>
        </p:txBody>
      </p:sp>
      <p:sp>
        <p:nvSpPr>
          <p:cNvPr id="83" name="Shape 83"/>
          <p:cNvSpPr>
            <a:spLocks noGrp="1"/>
          </p:cNvSpPr>
          <p:nvPr>
            <p:ph type="body" idx="1"/>
          </p:nvPr>
        </p:nvSpPr>
        <p:spPr>
          <a:prstGeom prst="rect">
            <a:avLst/>
          </a:prstGeom>
        </p:spPr>
        <p:txBody>
          <a:bodyPr/>
          <a:lstStyle/>
          <a:p>
            <a:pPr marL="0" lvl="0" indent="0" defTabSz="473201">
              <a:spcBef>
                <a:spcPts val="3400"/>
              </a:spcBef>
              <a:buSzTx/>
              <a:buNone/>
              <a:defRPr sz="1800"/>
            </a:pPr>
            <a:r>
              <a:rPr sz="2916" b="1"/>
              <a:t>I. Assess needs for emergency care for the victim</a:t>
            </a:r>
          </a:p>
          <a:p>
            <a:pPr marL="0" lvl="0" indent="0" defTabSz="473201">
              <a:spcBef>
                <a:spcPts val="3400"/>
              </a:spcBef>
              <a:buSzTx/>
              <a:buNone/>
              <a:defRPr sz="1800"/>
            </a:pPr>
            <a:r>
              <a:rPr sz="2916"/>
              <a:t>A. Notify parents and/or other legally responsible adult</a:t>
            </a:r>
          </a:p>
          <a:p>
            <a:pPr marL="0" lvl="0" indent="0" defTabSz="473201">
              <a:spcBef>
                <a:spcPts val="3400"/>
              </a:spcBef>
              <a:buSzTx/>
              <a:buNone/>
              <a:defRPr sz="1800"/>
            </a:pPr>
            <a:r>
              <a:rPr sz="2916"/>
              <a:t>B. Provide emergency healthcare as needed, including 9-1-1</a:t>
            </a:r>
          </a:p>
          <a:p>
            <a:pPr marL="0" lvl="1" indent="185165" defTabSz="473201">
              <a:spcBef>
                <a:spcPts val="3400"/>
              </a:spcBef>
              <a:buSzTx/>
              <a:buNone/>
              <a:defRPr sz="1800"/>
            </a:pPr>
            <a:r>
              <a:rPr sz="2916"/>
              <a:t>1. First Aid</a:t>
            </a:r>
          </a:p>
          <a:p>
            <a:pPr marL="0" lvl="1" indent="185165" defTabSz="473201">
              <a:spcBef>
                <a:spcPts val="3400"/>
              </a:spcBef>
              <a:buSzTx/>
              <a:buNone/>
              <a:defRPr sz="1800"/>
            </a:pPr>
            <a:r>
              <a:rPr sz="2916"/>
              <a:t>2. Emergency services</a:t>
            </a:r>
          </a:p>
          <a:p>
            <a:pPr marL="0" lvl="1" indent="185165" defTabSz="473201">
              <a:spcBef>
                <a:spcPts val="3400"/>
              </a:spcBef>
              <a:buSzTx/>
              <a:buNone/>
              <a:defRPr sz="1800"/>
            </a:pPr>
            <a:r>
              <a:rPr sz="2916"/>
              <a:t>3. Hospital emergency room</a:t>
            </a:r>
          </a:p>
          <a:p>
            <a:pPr marL="0" lvl="0" indent="0" defTabSz="473201">
              <a:spcBef>
                <a:spcPts val="3400"/>
              </a:spcBef>
              <a:buSzTx/>
              <a:buNone/>
              <a:defRPr sz="1800"/>
            </a:pPr>
            <a:r>
              <a:rPr sz="2916"/>
              <a:t>C. Arrange for crisis counseling and/or long-range counseling where deemed appropriate.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lvl1pPr>
              <a:defRPr sz="5600"/>
            </a:lvl1pPr>
          </a:lstStyle>
          <a:p>
            <a:pPr lvl="0">
              <a:defRPr sz="1800"/>
            </a:pPr>
            <a:r>
              <a:rPr sz="5600"/>
              <a:t>Plan for Response (continued):</a:t>
            </a:r>
          </a:p>
        </p:txBody>
      </p:sp>
      <p:sp>
        <p:nvSpPr>
          <p:cNvPr id="86" name="Shape 86"/>
          <p:cNvSpPr/>
          <p:nvPr/>
        </p:nvSpPr>
        <p:spPr>
          <a:xfrm>
            <a:off x="694019" y="2388305"/>
            <a:ext cx="11616762" cy="5880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a:defRPr sz="1800"/>
            </a:pPr>
            <a:r>
              <a:rPr sz="3600"/>
              <a:t>II. Take precautions to secure the area</a:t>
            </a:r>
          </a:p>
          <a:p>
            <a:pPr lvl="0" algn="l">
              <a:defRPr sz="1800"/>
            </a:pPr>
            <a:r>
              <a:rPr sz="3400"/>
              <a:t>    A. Maintain the integrity of the area and </a:t>
            </a:r>
          </a:p>
          <a:p>
            <a:pPr lvl="0" algn="l">
              <a:defRPr sz="1800"/>
            </a:pPr>
            <a:r>
              <a:rPr sz="3400"/>
              <a:t>        protect all evidence for the professional</a:t>
            </a:r>
          </a:p>
          <a:p>
            <a:pPr lvl="0" algn="l">
              <a:defRPr sz="1800"/>
            </a:pPr>
            <a:r>
              <a:rPr sz="3400"/>
              <a:t>        investigation.</a:t>
            </a:r>
          </a:p>
          <a:p>
            <a:pPr lvl="0" algn="l">
              <a:defRPr sz="1800"/>
            </a:pPr>
            <a:r>
              <a:rPr sz="3400"/>
              <a:t>III. Assisting the victim and victim's family</a:t>
            </a:r>
          </a:p>
          <a:p>
            <a:pPr lvl="0" algn="l">
              <a:defRPr sz="1800"/>
            </a:pPr>
            <a:r>
              <a:rPr sz="3600"/>
              <a:t>     A. Obtain medical help as needed. The care</a:t>
            </a:r>
          </a:p>
          <a:p>
            <a:pPr lvl="0" algn="l">
              <a:defRPr sz="1800"/>
            </a:pPr>
            <a:r>
              <a:rPr sz="3400"/>
              <a:t>          and safety of victim is the first priority.</a:t>
            </a:r>
          </a:p>
          <a:p>
            <a:pPr lvl="0" algn="l">
              <a:defRPr sz="1800"/>
            </a:pPr>
            <a:r>
              <a:rPr sz="3400"/>
              <a:t>  B. Take all allegations seriously and do not 	prejudge the situation</a:t>
            </a:r>
          </a:p>
          <a:p>
            <a:pPr lvl="0" algn="l">
              <a:defRPr sz="1800"/>
            </a:pPr>
            <a:r>
              <a:rPr sz="3400"/>
              <a:t>     C. Offer and provide pastoral resources as needed</a:t>
            </a:r>
          </a:p>
          <a:p>
            <a:pPr lvl="2" indent="800100" algn="l">
              <a:defRPr sz="1800"/>
            </a:pPr>
            <a:r>
              <a:rPr sz="3400"/>
              <a:t>	1. Show care and support to prevent further hurt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952500" y="444500"/>
            <a:ext cx="11099800" cy="1190837"/>
          </a:xfrm>
          <a:prstGeom prst="rect">
            <a:avLst/>
          </a:prstGeom>
        </p:spPr>
        <p:txBody>
          <a:bodyPr/>
          <a:lstStyle>
            <a:lvl1pPr>
              <a:defRPr sz="5600"/>
            </a:lvl1pPr>
          </a:lstStyle>
          <a:p>
            <a:pPr lvl="0">
              <a:defRPr sz="1800"/>
            </a:pPr>
            <a:r>
              <a:rPr sz="5600"/>
              <a:t>What if the media is involved?</a:t>
            </a:r>
          </a:p>
        </p:txBody>
      </p:sp>
      <p:sp>
        <p:nvSpPr>
          <p:cNvPr id="89" name="Shape 89"/>
          <p:cNvSpPr>
            <a:spLocks noGrp="1"/>
          </p:cNvSpPr>
          <p:nvPr>
            <p:ph type="body" idx="1"/>
          </p:nvPr>
        </p:nvSpPr>
        <p:spPr>
          <a:xfrm>
            <a:off x="627379" y="1733549"/>
            <a:ext cx="11750041" cy="7470706"/>
          </a:xfrm>
          <a:prstGeom prst="rect">
            <a:avLst/>
          </a:prstGeom>
        </p:spPr>
        <p:txBody>
          <a:bodyPr/>
          <a:lstStyle/>
          <a:p>
            <a:pPr marL="0" lvl="0" indent="26193" defTabSz="385572">
              <a:lnSpc>
                <a:spcPct val="80000"/>
              </a:lnSpc>
              <a:spcBef>
                <a:spcPts val="2700"/>
              </a:spcBef>
              <a:buSzTx/>
              <a:buNone/>
              <a:defRPr sz="1800"/>
            </a:pPr>
            <a:r>
              <a:rPr sz="2376"/>
              <a:t>Senior Pastor or designated representative will be informed of all details of the incident and will release any information that is to be disseminated to the media</a:t>
            </a:r>
          </a:p>
          <a:p>
            <a:pPr marL="0" lvl="0" indent="26193" defTabSz="385572">
              <a:lnSpc>
                <a:spcPct val="80000"/>
              </a:lnSpc>
              <a:spcBef>
                <a:spcPts val="2700"/>
              </a:spcBef>
              <a:buSzTx/>
              <a:buNone/>
              <a:defRPr sz="1800"/>
            </a:pPr>
            <a:r>
              <a:rPr sz="2376"/>
              <a:t>IV. St. Luke’s will:</a:t>
            </a:r>
          </a:p>
          <a:p>
            <a:pPr marL="0" lvl="0" indent="26193" defTabSz="385572">
              <a:lnSpc>
                <a:spcPct val="80000"/>
              </a:lnSpc>
              <a:spcBef>
                <a:spcPts val="2700"/>
              </a:spcBef>
              <a:buSzTx/>
              <a:buNone/>
              <a:defRPr sz="1800"/>
            </a:pPr>
            <a:r>
              <a:rPr sz="2376"/>
              <a:t>	A. Notify legal authorities as required</a:t>
            </a:r>
          </a:p>
          <a:p>
            <a:pPr marL="0" lvl="0" indent="26193" defTabSz="385572">
              <a:lnSpc>
                <a:spcPct val="80000"/>
              </a:lnSpc>
              <a:spcBef>
                <a:spcPts val="2700"/>
              </a:spcBef>
              <a:buSzTx/>
              <a:buNone/>
              <a:defRPr sz="1800"/>
            </a:pPr>
            <a:r>
              <a:rPr sz="2376"/>
              <a:t>	    1. Report incident to Children's Protective Services</a:t>
            </a:r>
          </a:p>
          <a:p>
            <a:pPr marL="0" lvl="0" indent="26193" defTabSz="385572">
              <a:lnSpc>
                <a:spcPct val="50000"/>
              </a:lnSpc>
              <a:spcBef>
                <a:spcPts val="2700"/>
              </a:spcBef>
              <a:buSzTx/>
              <a:buNone/>
              <a:defRPr sz="1800"/>
            </a:pPr>
            <a:r>
              <a:rPr sz="2376"/>
              <a:t>	    2. Immediately contact church's insurance carrie</a:t>
            </a:r>
          </a:p>
          <a:p>
            <a:pPr marL="0" lvl="1" indent="355187" defTabSz="385572">
              <a:lnSpc>
                <a:spcPct val="50000"/>
              </a:lnSpc>
              <a:spcBef>
                <a:spcPts val="2700"/>
              </a:spcBef>
              <a:buSzTx/>
              <a:buNone/>
              <a:defRPr sz="1800"/>
            </a:pPr>
            <a:r>
              <a:rPr sz="2376"/>
              <a:t>  3. Inform the St. Luke’s Board of Trustees, any other  appropriate church body, </a:t>
            </a:r>
          </a:p>
          <a:p>
            <a:pPr marL="0" lvl="1" indent="355187" defTabSz="385572">
              <a:lnSpc>
                <a:spcPct val="50000"/>
              </a:lnSpc>
              <a:spcBef>
                <a:spcPts val="2700"/>
              </a:spcBef>
              <a:buSzTx/>
              <a:buNone/>
              <a:defRPr sz="1800"/>
            </a:pPr>
            <a:r>
              <a:rPr sz="2376"/>
              <a:t>and church legal counsel</a:t>
            </a:r>
          </a:p>
          <a:p>
            <a:pPr marL="0" lvl="0" indent="26193" defTabSz="385572">
              <a:spcBef>
                <a:spcPts val="2700"/>
              </a:spcBef>
              <a:buSzTx/>
              <a:buNone/>
              <a:defRPr sz="1800"/>
            </a:pPr>
            <a:r>
              <a:rPr sz="2376"/>
              <a:t>Please note:</a:t>
            </a:r>
          </a:p>
          <a:p>
            <a:pPr marL="0" lvl="0" indent="26193" defTabSz="385572">
              <a:spcBef>
                <a:spcPts val="2700"/>
              </a:spcBef>
              <a:buSzTx/>
              <a:buNone/>
              <a:defRPr sz="1800"/>
            </a:pPr>
            <a:r>
              <a:rPr sz="2376"/>
              <a:t>Church staff will be informed of incident on a "need to know" basis (to ensure privacy of the victim and/or  accused) and their support enlisted as needed</a:t>
            </a:r>
          </a:p>
          <a:p>
            <a:pPr marL="26193" lvl="0" indent="0" defTabSz="385572">
              <a:lnSpc>
                <a:spcPct val="50000"/>
              </a:lnSpc>
              <a:spcBef>
                <a:spcPts val="2700"/>
              </a:spcBef>
              <a:buClr>
                <a:srgbClr val="FFFFFF"/>
              </a:buClr>
              <a:buSzPct val="100000"/>
              <a:buFont typeface="Helvetica"/>
              <a:defRPr sz="1800"/>
            </a:pPr>
            <a:r>
              <a:rPr sz="2376"/>
              <a:t>Full cooperation must be given to civil authorities under  the guidance of church </a:t>
            </a:r>
          </a:p>
          <a:p>
            <a:pPr marL="26193" lvl="0" indent="0" defTabSz="385572">
              <a:lnSpc>
                <a:spcPct val="50000"/>
              </a:lnSpc>
              <a:spcBef>
                <a:spcPts val="2700"/>
              </a:spcBef>
              <a:buClr>
                <a:srgbClr val="FFFFFF"/>
              </a:buClr>
              <a:buSzPct val="100000"/>
              <a:buFont typeface="Helvetica"/>
              <a:defRPr sz="1800"/>
            </a:pPr>
            <a:r>
              <a:rPr sz="2376"/>
              <a:t>attorney.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p>
            <a:pPr lvl="0">
              <a:defRPr sz="1800"/>
            </a:pPr>
            <a:r>
              <a:rPr sz="8000"/>
              <a:t>What should I do?</a:t>
            </a:r>
          </a:p>
        </p:txBody>
      </p:sp>
      <p:sp>
        <p:nvSpPr>
          <p:cNvPr id="92" name="Shape 92"/>
          <p:cNvSpPr>
            <a:spLocks noGrp="1"/>
          </p:cNvSpPr>
          <p:nvPr>
            <p:ph type="body" idx="1"/>
          </p:nvPr>
        </p:nvSpPr>
        <p:spPr>
          <a:prstGeom prst="rect">
            <a:avLst/>
          </a:prstGeom>
        </p:spPr>
        <p:txBody>
          <a:bodyPr/>
          <a:lstStyle/>
          <a:p>
            <a:pPr marL="0" lvl="0" indent="32146" defTabSz="473201">
              <a:lnSpc>
                <a:spcPct val="90000"/>
              </a:lnSpc>
              <a:spcBef>
                <a:spcPts val="3400"/>
              </a:spcBef>
              <a:buSzTx/>
              <a:buNone/>
              <a:defRPr sz="1800"/>
            </a:pPr>
            <a:r>
              <a:rPr sz="2754"/>
              <a:t>Document Actions Taken</a:t>
            </a:r>
          </a:p>
          <a:p>
            <a:pPr marL="0" lvl="0" indent="32146" defTabSz="473201">
              <a:lnSpc>
                <a:spcPct val="90000"/>
              </a:lnSpc>
              <a:spcBef>
                <a:spcPts val="3400"/>
              </a:spcBef>
              <a:buSzTx/>
              <a:buNone/>
              <a:defRPr sz="1800"/>
            </a:pPr>
            <a:r>
              <a:rPr sz="2916"/>
              <a:t>    A. Document all your efforts at handling the 	incident</a:t>
            </a:r>
          </a:p>
          <a:p>
            <a:pPr marL="0" lvl="0" indent="32146" defTabSz="473201">
              <a:lnSpc>
                <a:spcPct val="90000"/>
              </a:lnSpc>
              <a:spcBef>
                <a:spcPts val="3400"/>
              </a:spcBef>
              <a:buSzTx/>
              <a:buNone/>
              <a:defRPr sz="1800"/>
            </a:pPr>
            <a:r>
              <a:rPr sz="2916"/>
              <a:t>    B. Do not attempt an in-depth investigation.</a:t>
            </a:r>
          </a:p>
          <a:p>
            <a:pPr marL="0" lvl="1" indent="435911" defTabSz="473201">
              <a:lnSpc>
                <a:spcPct val="90000"/>
              </a:lnSpc>
              <a:spcBef>
                <a:spcPts val="3400"/>
              </a:spcBef>
              <a:buSzTx/>
              <a:buNone/>
              <a:defRPr sz="1800"/>
            </a:pPr>
            <a:r>
              <a:rPr sz="2916"/>
              <a:t>	1. This should be left to professionals who are                             	    familiar with this type of case. This is to protect the rights of the victim and the accused.</a:t>
            </a:r>
          </a:p>
          <a:p>
            <a:pPr marL="0" lvl="1" indent="435911" defTabSz="473201">
              <a:lnSpc>
                <a:spcPct val="90000"/>
              </a:lnSpc>
              <a:spcBef>
                <a:spcPts val="3400"/>
              </a:spcBef>
              <a:buSzTx/>
              <a:buNone/>
              <a:defRPr sz="1800"/>
            </a:pPr>
            <a:r>
              <a:rPr sz="2916"/>
              <a:t>	2. Individual files will keep with all documented actions, conversations, etc.</a:t>
            </a:r>
          </a:p>
          <a:p>
            <a:pPr marL="0" lvl="0" indent="32146" defTabSz="473201">
              <a:lnSpc>
                <a:spcPct val="90000"/>
              </a:lnSpc>
              <a:spcBef>
                <a:spcPts val="3400"/>
              </a:spcBef>
              <a:buSzTx/>
              <a:buNone/>
              <a:defRPr sz="1800"/>
            </a:pPr>
            <a:r>
              <a:rPr sz="2916"/>
              <a:t>    C. File will be retained in a locked and secure area                     	to insure privacy and confidentiality.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prstGeom prst="rect">
            <a:avLst/>
          </a:prstGeom>
        </p:spPr>
        <p:txBody>
          <a:bodyPr/>
          <a:lstStyle>
            <a:lvl1pPr defTabSz="549148">
              <a:defRPr sz="7519"/>
            </a:lvl1pPr>
          </a:lstStyle>
          <a:p>
            <a:pPr lvl="0">
              <a:defRPr sz="1800"/>
            </a:pPr>
            <a:r>
              <a:rPr sz="7519"/>
              <a:t>Dealing with the Accused</a:t>
            </a:r>
          </a:p>
        </p:txBody>
      </p:sp>
      <p:sp>
        <p:nvSpPr>
          <p:cNvPr id="95" name="Shape 95"/>
          <p:cNvSpPr>
            <a:spLocks noGrp="1"/>
          </p:cNvSpPr>
          <p:nvPr>
            <p:ph type="body" idx="1"/>
          </p:nvPr>
        </p:nvSpPr>
        <p:spPr>
          <a:xfrm>
            <a:off x="952500" y="2603499"/>
            <a:ext cx="11050270" cy="6500426"/>
          </a:xfrm>
          <a:prstGeom prst="rect">
            <a:avLst/>
          </a:prstGeom>
        </p:spPr>
        <p:txBody>
          <a:bodyPr/>
          <a:lstStyle/>
          <a:p>
            <a:pPr marL="0" lvl="0" indent="28971" defTabSz="426466">
              <a:lnSpc>
                <a:spcPct val="90000"/>
              </a:lnSpc>
              <a:spcBef>
                <a:spcPts val="3000"/>
              </a:spcBef>
              <a:buSzTx/>
              <a:buNone/>
              <a:defRPr sz="1800"/>
            </a:pPr>
            <a:r>
              <a:rPr sz="2628"/>
              <a:t>A. Remove the accused/abuser from any further contact with children, youth, vulnerable adults and staff</a:t>
            </a:r>
          </a:p>
          <a:p>
            <a:pPr marL="0" lvl="0" indent="28971" defTabSz="426466">
              <a:lnSpc>
                <a:spcPct val="50000"/>
              </a:lnSpc>
              <a:spcBef>
                <a:spcPts val="3000"/>
              </a:spcBef>
              <a:buSzTx/>
              <a:buNone/>
              <a:defRPr sz="1800"/>
            </a:pPr>
            <a:r>
              <a:rPr sz="2628"/>
              <a:t>B. Treat the accused with dignity and support</a:t>
            </a:r>
          </a:p>
          <a:p>
            <a:pPr marL="0" lvl="0" indent="28971" defTabSz="426466">
              <a:lnSpc>
                <a:spcPct val="90000"/>
              </a:lnSpc>
              <a:spcBef>
                <a:spcPts val="3000"/>
              </a:spcBef>
              <a:buSzTx/>
              <a:buNone/>
              <a:defRPr sz="1800"/>
            </a:pPr>
            <a:r>
              <a:rPr sz="2628"/>
              <a:t>   1. Do not confront the accused until the safety of    </a:t>
            </a:r>
          </a:p>
          <a:p>
            <a:pPr marL="0" lvl="0" indent="28971" defTabSz="426466">
              <a:lnSpc>
                <a:spcPct val="50000"/>
              </a:lnSpc>
              <a:spcBef>
                <a:spcPts val="3000"/>
              </a:spcBef>
              <a:buSzTx/>
              <a:buNone/>
              <a:defRPr sz="1800"/>
            </a:pPr>
            <a:r>
              <a:rPr sz="2628"/>
              <a:t>       the child, youth or vulnerable adult member is </a:t>
            </a:r>
          </a:p>
          <a:p>
            <a:pPr marL="0" lvl="0" indent="28971" defTabSz="426466">
              <a:lnSpc>
                <a:spcPct val="50000"/>
              </a:lnSpc>
              <a:spcBef>
                <a:spcPts val="3000"/>
              </a:spcBef>
              <a:buSzTx/>
              <a:buNone/>
              <a:defRPr sz="1800"/>
            </a:pPr>
            <a:r>
              <a:rPr sz="2628"/>
              <a:t>       secured</a:t>
            </a:r>
          </a:p>
          <a:p>
            <a:pPr marL="0" lvl="0" indent="28971" defTabSz="426466">
              <a:lnSpc>
                <a:spcPct val="50000"/>
              </a:lnSpc>
              <a:spcBef>
                <a:spcPts val="3000"/>
              </a:spcBef>
              <a:buSzTx/>
              <a:buNone/>
              <a:defRPr sz="1800"/>
            </a:pPr>
            <a:r>
              <a:rPr sz="2628"/>
              <a:t>   2. Offer and provide pastoral care to family of</a:t>
            </a:r>
          </a:p>
          <a:p>
            <a:pPr marL="0" lvl="0" indent="28971" defTabSz="426466">
              <a:lnSpc>
                <a:spcPct val="50000"/>
              </a:lnSpc>
              <a:spcBef>
                <a:spcPts val="3000"/>
              </a:spcBef>
              <a:buSzTx/>
              <a:buNone/>
              <a:defRPr sz="1800"/>
            </a:pPr>
            <a:r>
              <a:rPr sz="2628"/>
              <a:t>       abuser as appropriate</a:t>
            </a:r>
          </a:p>
          <a:p>
            <a:pPr marL="0" lvl="0" indent="28971" defTabSz="426466">
              <a:lnSpc>
                <a:spcPct val="50000"/>
              </a:lnSpc>
              <a:spcBef>
                <a:spcPts val="3000"/>
              </a:spcBef>
              <a:buSzTx/>
              <a:buNone/>
              <a:defRPr sz="1800"/>
            </a:pPr>
            <a:r>
              <a:rPr sz="2628"/>
              <a:t>   3. Offer outside counseling services as appropriate</a:t>
            </a:r>
          </a:p>
          <a:p>
            <a:pPr marL="0" lvl="0" indent="28971" defTabSz="426466">
              <a:lnSpc>
                <a:spcPct val="50000"/>
              </a:lnSpc>
              <a:spcBef>
                <a:spcPts val="3000"/>
              </a:spcBef>
              <a:buSzTx/>
              <a:buNone/>
              <a:defRPr sz="1800"/>
            </a:pPr>
            <a:r>
              <a:rPr sz="2628"/>
              <a:t>   4. Refer to outside clergy if deemed more desirable </a:t>
            </a:r>
          </a:p>
          <a:p>
            <a:pPr marL="0" lvl="0" indent="28971" defTabSz="426466">
              <a:lnSpc>
                <a:spcPct val="50000"/>
              </a:lnSpc>
              <a:spcBef>
                <a:spcPts val="3000"/>
              </a:spcBef>
              <a:buSzTx/>
              <a:buNone/>
              <a:defRPr sz="1800"/>
            </a:pPr>
            <a:r>
              <a:rPr sz="2628"/>
              <a:t>       or as requested by the family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lvl1pPr>
              <a:defRPr sz="5600"/>
            </a:lvl1pPr>
          </a:lstStyle>
          <a:p>
            <a:pPr lvl="0">
              <a:defRPr sz="1800"/>
            </a:pPr>
            <a:r>
              <a:rPr sz="5600"/>
              <a:t>Introduction to St. Luke’s Policy</a:t>
            </a:r>
          </a:p>
        </p:txBody>
      </p:sp>
      <p:sp>
        <p:nvSpPr>
          <p:cNvPr id="39" name="Shape 39"/>
          <p:cNvSpPr>
            <a:spLocks noGrp="1"/>
          </p:cNvSpPr>
          <p:nvPr>
            <p:ph type="body" idx="1"/>
          </p:nvPr>
        </p:nvSpPr>
        <p:spPr>
          <a:prstGeom prst="rect">
            <a:avLst/>
          </a:prstGeom>
        </p:spPr>
        <p:txBody>
          <a:bodyPr/>
          <a:lstStyle>
            <a:lvl1pPr marL="0" indent="39687">
              <a:buSzTx/>
              <a:buNone/>
            </a:lvl1pPr>
          </a:lstStyle>
          <a:p>
            <a:pPr lvl="0">
              <a:defRPr sz="1800"/>
            </a:pPr>
            <a:r>
              <a:rPr sz="3600"/>
              <a:t>Throughout the gospels, Jesus provides teachings on providing a peaceable kingdom for all of God’s people, including our most precious gifts, our children and youth (Matthew 5:9, Luke 18:15-17).  The peaceable kingdom begins with sanctuary, which is to be a community of protective nurture and harmony (Psalms 20:1-2, 27:4-5).  </a:t>
            </a:r>
          </a:p>
        </p:txBody>
      </p:sp>
      <p:sp>
        <p:nvSpPr>
          <p:cNvPr id="40" name="Shape 40"/>
          <p:cNvSpPr/>
          <p:nvPr/>
        </p:nvSpPr>
        <p:spPr>
          <a:xfrm>
            <a:off x="5773115" y="4361490"/>
            <a:ext cx="927660" cy="647701"/>
          </a:xfrm>
          <a:prstGeom prst="rect">
            <a:avLst/>
          </a:prstGeom>
          <a:ln w="12700">
            <a:miter lim="400000"/>
          </a:ln>
        </p:spPr>
        <p:txBody>
          <a:bodyPr wrap="none" lIns="50800" tIns="50800" rIns="50800" bIns="50800" anchor="ctr">
            <a:spAutoFit/>
          </a:bodyPr>
          <a:lstStyle/>
          <a:p>
            <a:pPr lvl="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body" idx="1"/>
          </p:nvPr>
        </p:nvSpPr>
        <p:spPr>
          <a:xfrm>
            <a:off x="952499" y="1393331"/>
            <a:ext cx="11099801" cy="6286501"/>
          </a:xfrm>
          <a:prstGeom prst="rect">
            <a:avLst/>
          </a:prstGeom>
        </p:spPr>
        <p:txBody>
          <a:bodyPr/>
          <a:lstStyle/>
          <a:p>
            <a:pPr marL="342900" lvl="0" indent="-303212" algn="ctr">
              <a:lnSpc>
                <a:spcPct val="80000"/>
              </a:lnSpc>
              <a:buSzTx/>
              <a:buNone/>
              <a:defRPr sz="1800"/>
            </a:pPr>
            <a:r>
              <a:rPr sz="7000" b="1"/>
              <a:t>Hallmarks of our</a:t>
            </a:r>
          </a:p>
          <a:p>
            <a:pPr marL="342900" lvl="0" indent="-303212" algn="ctr">
              <a:lnSpc>
                <a:spcPct val="80000"/>
              </a:lnSpc>
              <a:buSzTx/>
              <a:buNone/>
              <a:defRPr sz="1800"/>
            </a:pPr>
            <a:r>
              <a:rPr sz="7000" b="1"/>
              <a:t>Safe Sanctuary Policy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230011" y="444500"/>
            <a:ext cx="11099801" cy="2159001"/>
          </a:xfrm>
          <a:prstGeom prst="rect">
            <a:avLst/>
          </a:prstGeom>
        </p:spPr>
        <p:txBody>
          <a:bodyPr/>
          <a:lstStyle/>
          <a:p>
            <a:pPr lvl="0">
              <a:defRPr sz="1800"/>
            </a:pPr>
            <a:r>
              <a:rPr sz="8000"/>
              <a:t>Line of Sight</a:t>
            </a:r>
          </a:p>
        </p:txBody>
      </p:sp>
      <p:sp>
        <p:nvSpPr>
          <p:cNvPr id="100" name="Shape 100"/>
          <p:cNvSpPr>
            <a:spLocks noGrp="1"/>
          </p:cNvSpPr>
          <p:nvPr>
            <p:ph type="body" idx="1"/>
          </p:nvPr>
        </p:nvSpPr>
        <p:spPr>
          <a:prstGeom prst="rect">
            <a:avLst/>
          </a:prstGeom>
        </p:spPr>
        <p:txBody>
          <a:bodyPr/>
          <a:lstStyle/>
          <a:p>
            <a:pPr marL="480558" lvl="0" indent="-440871">
              <a:buClr>
                <a:srgbClr val="005A7C"/>
              </a:buClr>
              <a:buSzPct val="100000"/>
              <a:buFont typeface="Helvetica"/>
              <a:defRPr sz="1800"/>
            </a:pPr>
            <a:r>
              <a:rPr sz="3600"/>
              <a:t>Stay visible to others.</a:t>
            </a:r>
          </a:p>
          <a:p>
            <a:pPr marL="480558" lvl="0" indent="-440871">
              <a:buSzPct val="100000"/>
              <a:buFont typeface="Helvetica"/>
              <a:defRPr sz="1800"/>
            </a:pPr>
            <a:r>
              <a:rPr sz="3600"/>
              <a:t>Keep the door open.</a:t>
            </a:r>
          </a:p>
          <a:p>
            <a:pPr marL="480558" lvl="0" indent="-440871">
              <a:buClr>
                <a:srgbClr val="005A7C"/>
              </a:buClr>
              <a:buSzPct val="100000"/>
              <a:buFont typeface="Helvetica"/>
              <a:defRPr sz="1800"/>
            </a:pPr>
            <a:r>
              <a:rPr sz="3600"/>
              <a:t>Stay in an area where others can see you.</a:t>
            </a:r>
          </a:p>
          <a:p>
            <a:pPr marL="480558" lvl="0" indent="-440871">
              <a:buSzPct val="100000"/>
              <a:buFont typeface="Helvetica"/>
              <a:defRPr sz="1800"/>
            </a:pPr>
            <a:r>
              <a:rPr sz="3600"/>
              <a:t>Try to always have two certified persons present whenever a child or youth is present.</a:t>
            </a:r>
          </a:p>
        </p:txBody>
      </p:sp>
      <p:pic>
        <p:nvPicPr>
          <p:cNvPr id="101" name="image.png"/>
          <p:cNvPicPr/>
          <p:nvPr/>
        </p:nvPicPr>
        <p:blipFill>
          <a:blip r:embed="rId2"/>
          <a:stretch>
            <a:fillRect/>
          </a:stretch>
        </p:blipFill>
        <p:spPr>
          <a:xfrm>
            <a:off x="8380871" y="833119"/>
            <a:ext cx="4366543" cy="480229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p>
            <a:pPr lvl="0">
              <a:defRPr sz="1800"/>
            </a:pPr>
            <a:r>
              <a:rPr sz="8000"/>
              <a:t>Health Emergencies</a:t>
            </a:r>
          </a:p>
        </p:txBody>
      </p:sp>
      <p:sp>
        <p:nvSpPr>
          <p:cNvPr id="104" name="Shape 104"/>
          <p:cNvSpPr>
            <a:spLocks noGrp="1"/>
          </p:cNvSpPr>
          <p:nvPr>
            <p:ph type="body" idx="1"/>
          </p:nvPr>
        </p:nvSpPr>
        <p:spPr>
          <a:prstGeom prst="rect">
            <a:avLst/>
          </a:prstGeom>
        </p:spPr>
        <p:txBody>
          <a:bodyPr/>
          <a:lstStyle/>
          <a:p>
            <a:pPr marL="480558" lvl="0" indent="-440871">
              <a:buClr>
                <a:srgbClr val="005A7C"/>
              </a:buClr>
              <a:buSzPct val="100000"/>
              <a:buFont typeface="Helvetica"/>
              <a:defRPr sz="1800"/>
            </a:pPr>
            <a:r>
              <a:rPr sz="3600" dirty="0"/>
              <a:t>First aid kits and AED machines are located in numerous areas.  Familiarize yourself with locations.   </a:t>
            </a:r>
            <a:r>
              <a:rPr lang="en-US" sz="3600" dirty="0"/>
              <a:t>(</a:t>
            </a:r>
            <a:r>
              <a:rPr sz="3600" dirty="0"/>
              <a:t>Kits are located in the </a:t>
            </a:r>
            <a:r>
              <a:rPr lang="en-US" sz="3600" dirty="0"/>
              <a:t>Student Ministries kitchen area.)</a:t>
            </a:r>
            <a:endParaRPr sz="3600" dirty="0"/>
          </a:p>
          <a:p>
            <a:pPr marL="480558" lvl="0" indent="-440871">
              <a:buClr>
                <a:srgbClr val="005A7C"/>
              </a:buClr>
              <a:buSzPct val="100000"/>
              <a:buFont typeface="Helvetica"/>
              <a:defRPr sz="1800"/>
            </a:pPr>
            <a:r>
              <a:rPr sz="3600" dirty="0"/>
              <a:t>Do not hesitate to call 911 if needed.</a:t>
            </a:r>
          </a:p>
          <a:p>
            <a:pPr marL="480558" lvl="0" indent="-440871">
              <a:buClr>
                <a:srgbClr val="FFFFFF"/>
              </a:buClr>
              <a:buSzPct val="100000"/>
              <a:buFont typeface="Helvetica"/>
              <a:defRPr sz="1800"/>
            </a:pPr>
            <a:r>
              <a:rPr sz="3600" dirty="0"/>
              <a:t>Contact a staff person as soon as possible.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pPr lvl="0">
              <a:defRPr sz="1800"/>
            </a:pPr>
            <a:r>
              <a:rPr sz="8000"/>
              <a:t>Setting Boundaries</a:t>
            </a:r>
          </a:p>
        </p:txBody>
      </p:sp>
      <p:sp>
        <p:nvSpPr>
          <p:cNvPr id="107" name="Shape 107"/>
          <p:cNvSpPr>
            <a:spLocks noGrp="1"/>
          </p:cNvSpPr>
          <p:nvPr>
            <p:ph type="body" idx="1"/>
          </p:nvPr>
        </p:nvSpPr>
        <p:spPr>
          <a:prstGeom prst="rect">
            <a:avLst/>
          </a:prstGeom>
        </p:spPr>
        <p:txBody>
          <a:bodyPr/>
          <a:lstStyle/>
          <a:p>
            <a:pPr marL="456531" lvl="0" indent="-418827" defTabSz="554990">
              <a:lnSpc>
                <a:spcPct val="80000"/>
              </a:lnSpc>
              <a:spcBef>
                <a:spcPts val="3900"/>
              </a:spcBef>
              <a:buClr>
                <a:srgbClr val="005A7C"/>
              </a:buClr>
              <a:buSzPct val="100000"/>
              <a:buFont typeface="Helvetica"/>
              <a:defRPr sz="1800"/>
            </a:pPr>
            <a:r>
              <a:rPr sz="3420"/>
              <a:t>Physical boundaries change as an individual ages.  Holding a young child in your lap is appropriate.  Holding an older child or youth in your lap is not appropriate.</a:t>
            </a:r>
          </a:p>
          <a:p>
            <a:pPr marL="456531" lvl="0" indent="-418827" defTabSz="554990">
              <a:lnSpc>
                <a:spcPct val="80000"/>
              </a:lnSpc>
              <a:spcBef>
                <a:spcPts val="3900"/>
              </a:spcBef>
              <a:buSzPct val="100000"/>
              <a:buFont typeface="Helvetica"/>
              <a:defRPr sz="1800"/>
            </a:pPr>
            <a:r>
              <a:rPr sz="3420"/>
              <a:t>Always  be aware of where a conversation might go.  Steer conversations appropriately.</a:t>
            </a:r>
          </a:p>
          <a:p>
            <a:pPr marL="456531" lvl="0" indent="-418827" defTabSz="554990">
              <a:lnSpc>
                <a:spcPct val="80000"/>
              </a:lnSpc>
              <a:spcBef>
                <a:spcPts val="3900"/>
              </a:spcBef>
              <a:buClr>
                <a:srgbClr val="005A7C"/>
              </a:buClr>
              <a:buSzPct val="100000"/>
              <a:buFont typeface="Helvetica"/>
              <a:defRPr sz="1800"/>
            </a:pPr>
            <a:r>
              <a:rPr sz="3420"/>
              <a:t>If you feel boundaries are being violated, allow great distance to come between you and the young person.</a:t>
            </a:r>
          </a:p>
          <a:p>
            <a:pPr marL="456531" lvl="0" indent="-418827" defTabSz="554990">
              <a:lnSpc>
                <a:spcPct val="80000"/>
              </a:lnSpc>
              <a:spcBef>
                <a:spcPts val="3900"/>
              </a:spcBef>
              <a:buSzPct val="100000"/>
              <a:buFont typeface="Helvetica"/>
              <a:defRPr sz="1800"/>
            </a:pPr>
            <a:r>
              <a:rPr sz="3420"/>
              <a:t>Contact a staff person if you feel uncomfortable with a situation.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pPr lvl="0" defTabSz="490727">
              <a:defRPr sz="1800"/>
            </a:pPr>
            <a:r>
              <a:rPr sz="6719"/>
              <a:t>Who is a </a:t>
            </a:r>
          </a:p>
          <a:p>
            <a:pPr lvl="0" defTabSz="490727">
              <a:defRPr sz="1800"/>
            </a:pPr>
            <a:r>
              <a:rPr sz="6719"/>
              <a:t>“responsible party”?</a:t>
            </a:r>
          </a:p>
        </p:txBody>
      </p:sp>
      <p:sp>
        <p:nvSpPr>
          <p:cNvPr id="110" name="Shape 110"/>
          <p:cNvSpPr>
            <a:spLocks noGrp="1"/>
          </p:cNvSpPr>
          <p:nvPr>
            <p:ph type="body" idx="1"/>
          </p:nvPr>
        </p:nvSpPr>
        <p:spPr>
          <a:prstGeom prst="rect">
            <a:avLst/>
          </a:prstGeom>
        </p:spPr>
        <p:txBody>
          <a:bodyPr/>
          <a:lstStyle/>
          <a:p>
            <a:pPr marL="0" lvl="0" indent="39687">
              <a:buSzTx/>
              <a:buNone/>
              <a:defRPr sz="1800"/>
            </a:pPr>
            <a:r>
              <a:rPr sz="3600" dirty="0"/>
              <a:t>Children, older youth and college students may be used in supervisory situations with children.  (Ex</a:t>
            </a:r>
            <a:r>
              <a:rPr lang="en-US" sz="3600" dirty="0"/>
              <a:t>ample</a:t>
            </a:r>
            <a:r>
              <a:rPr sz="3600" dirty="0"/>
              <a:t>: Teen Staff at Vacation Bible School)</a:t>
            </a:r>
          </a:p>
          <a:p>
            <a:pPr marL="0" lvl="0" indent="39687">
              <a:buSzTx/>
              <a:buNone/>
              <a:defRPr sz="1800"/>
            </a:pPr>
            <a:endParaRPr sz="3600" dirty="0"/>
          </a:p>
          <a:p>
            <a:pPr marL="0" lvl="0" indent="39687">
              <a:buSzTx/>
              <a:buNone/>
              <a:defRPr sz="1800"/>
            </a:pPr>
            <a:r>
              <a:rPr sz="3600" dirty="0"/>
              <a:t>Anyone under the age of 21 is considered an assistant leader and not “in charge” of youth.</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lvl1pPr defTabSz="502412">
              <a:defRPr sz="6880"/>
            </a:lvl1pPr>
          </a:lstStyle>
          <a:p>
            <a:pPr lvl="0">
              <a:defRPr sz="1800"/>
            </a:pPr>
            <a:r>
              <a:rPr sz="6880"/>
              <a:t>Overnight Accommodations</a:t>
            </a:r>
          </a:p>
        </p:txBody>
      </p:sp>
      <p:sp>
        <p:nvSpPr>
          <p:cNvPr id="113" name="Shape 113"/>
          <p:cNvSpPr>
            <a:spLocks noGrp="1"/>
          </p:cNvSpPr>
          <p:nvPr>
            <p:ph type="body" idx="1"/>
          </p:nvPr>
        </p:nvSpPr>
        <p:spPr>
          <a:prstGeom prst="rect">
            <a:avLst/>
          </a:prstGeom>
        </p:spPr>
        <p:txBody>
          <a:bodyPr/>
          <a:lstStyle/>
          <a:p>
            <a:pPr marL="480558" lvl="0" indent="-440871">
              <a:buClr>
                <a:srgbClr val="005A7C"/>
              </a:buClr>
              <a:buSzPct val="100000"/>
              <a:buFont typeface="Helvetica"/>
              <a:defRPr sz="1800"/>
            </a:pPr>
            <a:r>
              <a:rPr sz="3600"/>
              <a:t>It is strongly recommended that two adults (or for children, one adult and one older youth) be present in each room or in close proximity to the room.</a:t>
            </a:r>
          </a:p>
          <a:p>
            <a:pPr marL="480558" lvl="0" indent="-440871">
              <a:buSzPct val="100000"/>
              <a:buFont typeface="Helvetica"/>
              <a:defRPr sz="1800"/>
            </a:pPr>
            <a:r>
              <a:rPr sz="3600"/>
              <a:t>If only one adult is present, there must be more than one child/youth present.</a:t>
            </a:r>
          </a:p>
          <a:p>
            <a:pPr marL="480558" lvl="0" indent="-440871">
              <a:buClr>
                <a:srgbClr val="005A7C"/>
              </a:buClr>
              <a:buSzPct val="100000"/>
              <a:buFont typeface="Helvetica"/>
              <a:defRPr sz="1800"/>
            </a:pPr>
            <a:r>
              <a:rPr sz="3600"/>
              <a:t>Adults are not to sleep in the same bed with a child/youth.</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pPr lvl="0">
              <a:defRPr sz="1800"/>
            </a:pPr>
            <a:r>
              <a:rPr sz="8000"/>
              <a:t>PLEASE REMEMBER:</a:t>
            </a:r>
          </a:p>
        </p:txBody>
      </p:sp>
      <p:sp>
        <p:nvSpPr>
          <p:cNvPr id="116" name="Shape 116"/>
          <p:cNvSpPr>
            <a:spLocks noGrp="1"/>
          </p:cNvSpPr>
          <p:nvPr>
            <p:ph type="body" idx="1"/>
          </p:nvPr>
        </p:nvSpPr>
        <p:spPr>
          <a:prstGeom prst="rect">
            <a:avLst/>
          </a:prstGeom>
        </p:spPr>
        <p:txBody>
          <a:bodyPr/>
          <a:lstStyle/>
          <a:p>
            <a:pPr marL="0" lvl="0" indent="39687">
              <a:buSzTx/>
              <a:buNone/>
              <a:defRPr sz="1800"/>
            </a:pPr>
            <a:r>
              <a:rPr sz="5600"/>
              <a:t>It is not the intent that matters…</a:t>
            </a:r>
          </a:p>
          <a:p>
            <a:pPr marL="0" lvl="0" indent="39687">
              <a:buSzTx/>
              <a:buNone/>
              <a:defRPr sz="1800"/>
            </a:pPr>
            <a:r>
              <a:rPr sz="5600"/>
              <a:t>IT IS HOW IT IS RECEIVED THAT IS THE ISSUE!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952500" y="59924"/>
            <a:ext cx="11099800" cy="2159000"/>
          </a:xfrm>
          <a:prstGeom prst="rect">
            <a:avLst/>
          </a:prstGeom>
        </p:spPr>
        <p:txBody>
          <a:bodyPr/>
          <a:lstStyle/>
          <a:p>
            <a:pPr lvl="0">
              <a:defRPr sz="1800"/>
            </a:pPr>
            <a:r>
              <a:rPr sz="5200" dirty="0"/>
              <a:t>Who to contact about</a:t>
            </a:r>
            <a:br>
              <a:rPr sz="5200" dirty="0"/>
            </a:br>
            <a:r>
              <a:rPr sz="5200" dirty="0"/>
              <a:t>our Safe Sanctuary policy:</a:t>
            </a:r>
          </a:p>
        </p:txBody>
      </p:sp>
      <p:sp>
        <p:nvSpPr>
          <p:cNvPr id="2" name="TextBox 1">
            <a:extLst>
              <a:ext uri="{FF2B5EF4-FFF2-40B4-BE49-F238E27FC236}">
                <a16:creationId xmlns:a16="http://schemas.microsoft.com/office/drawing/2014/main" id="{F7025EA0-0D4D-9F48-AE45-B5992650A36D}"/>
              </a:ext>
            </a:extLst>
          </p:cNvPr>
          <p:cNvSpPr txBox="1"/>
          <p:nvPr/>
        </p:nvSpPr>
        <p:spPr>
          <a:xfrm>
            <a:off x="952500" y="2059197"/>
            <a:ext cx="10934700" cy="67505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Rob Dulaney</a:t>
            </a: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000000"/>
                </a:solidFill>
              </a:rPr>
              <a:t>Director of Student Ministries – </a:t>
            </a:r>
            <a:r>
              <a:rPr lang="en-US" sz="2400" dirty="0">
                <a:solidFill>
                  <a:srgbClr val="000000"/>
                </a:solidFill>
                <a:hlinkClick r:id="rId2"/>
              </a:rPr>
              <a:t>rdulaney@stlukesmethodist.org</a:t>
            </a:r>
            <a:endParaRPr lang="en-US" sz="24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endParaRPr lang="en-US" sz="12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Brindley Ginn</a:t>
            </a: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000000"/>
                </a:solidFill>
              </a:rPr>
              <a:t>Associate Director: High School – </a:t>
            </a:r>
            <a:r>
              <a:rPr lang="en-US" sz="2400" dirty="0">
                <a:solidFill>
                  <a:srgbClr val="000000"/>
                </a:solidFill>
                <a:hlinkClick r:id="rId3"/>
              </a:rPr>
              <a:t>bginn@stlukesmethodist.org</a:t>
            </a:r>
            <a:endParaRPr lang="en-US" sz="24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endParaRPr lang="en-US" sz="12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Joseph Patty</a:t>
            </a: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000000"/>
                </a:solidFill>
              </a:rPr>
              <a:t>Associate Director: High School – </a:t>
            </a:r>
            <a:r>
              <a:rPr lang="en-US" sz="2400" dirty="0">
                <a:solidFill>
                  <a:srgbClr val="000000"/>
                </a:solidFill>
                <a:hlinkClick r:id="rId4"/>
              </a:rPr>
              <a:t>jpatty@stlukesmethodist.org</a:t>
            </a:r>
            <a:endParaRPr lang="en-US" sz="24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endParaRPr lang="en-US" sz="12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Savannah Burch</a:t>
            </a: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000000"/>
                </a:solidFill>
              </a:rPr>
              <a:t>Associate Director: Middle School – </a:t>
            </a:r>
            <a:r>
              <a:rPr lang="en-US" sz="2400" dirty="0">
                <a:solidFill>
                  <a:srgbClr val="000000"/>
                </a:solidFill>
                <a:hlinkClick r:id="rId5"/>
              </a:rPr>
              <a:t>sburch@stlukesmethodist.org</a:t>
            </a:r>
            <a:endParaRPr lang="en-US" sz="24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endParaRPr lang="en-US" sz="12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Tim </a:t>
            </a:r>
            <a:r>
              <a:rPr kumimoji="0" lang="en-US" sz="3600" b="0" i="0" u="none" strike="noStrike" cap="none" spc="0" normalizeH="0" baseline="0" dirty="0" err="1">
                <a:ln>
                  <a:noFill/>
                </a:ln>
                <a:solidFill>
                  <a:srgbClr val="000000"/>
                </a:solidFill>
                <a:effectLst/>
                <a:uFillTx/>
                <a:latin typeface="+mn-lt"/>
                <a:ea typeface="+mn-ea"/>
                <a:cs typeface="+mn-cs"/>
                <a:sym typeface="Helvetica Light"/>
              </a:rPr>
              <a:t>Helwege</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000000"/>
                </a:solidFill>
              </a:rPr>
              <a:t>Associate Director: Middle School – </a:t>
            </a:r>
            <a:r>
              <a:rPr lang="en-US" sz="2400" dirty="0">
                <a:solidFill>
                  <a:srgbClr val="000000"/>
                </a:solidFill>
                <a:hlinkClick r:id="rId6"/>
              </a:rPr>
              <a:t>thelwege@stlukesmethodist.org</a:t>
            </a:r>
            <a:endParaRPr lang="en-US" sz="24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endParaRPr lang="en-US" sz="12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Tracy Velarde</a:t>
            </a: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000000"/>
                </a:solidFill>
              </a:rPr>
              <a:t>Administrative Coordinator – </a:t>
            </a:r>
            <a:r>
              <a:rPr lang="en-US" sz="2400" dirty="0">
                <a:solidFill>
                  <a:srgbClr val="000000"/>
                </a:solidFill>
                <a:hlinkClick r:id="rId7"/>
              </a:rPr>
              <a:t>tvelarde@stlukesmethodist.org</a:t>
            </a:r>
            <a:endParaRPr lang="en-US" sz="2400" dirty="0">
              <a:solidFill>
                <a:srgbClr val="000000"/>
              </a:solidFill>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pPr lvl="0">
              <a:defRPr sz="1800"/>
            </a:pPr>
            <a:r>
              <a:rPr sz="8000"/>
              <a:t>What’s next? </a:t>
            </a:r>
          </a:p>
        </p:txBody>
      </p:sp>
      <p:sp>
        <p:nvSpPr>
          <p:cNvPr id="122" name="Shape 122"/>
          <p:cNvSpPr>
            <a:spLocks noGrp="1"/>
          </p:cNvSpPr>
          <p:nvPr>
            <p:ph type="body" idx="1"/>
          </p:nvPr>
        </p:nvSpPr>
        <p:spPr>
          <a:xfrm>
            <a:off x="410633" y="2609850"/>
            <a:ext cx="12428715" cy="6286500"/>
          </a:xfrm>
          <a:prstGeom prst="rect">
            <a:avLst/>
          </a:prstGeom>
        </p:spPr>
        <p:txBody>
          <a:bodyPr>
            <a:normAutofit/>
          </a:bodyPr>
          <a:lstStyle/>
          <a:p>
            <a:pPr marL="434340" lvl="0" indent="-396636" defTabSz="554990">
              <a:lnSpc>
                <a:spcPct val="90000"/>
              </a:lnSpc>
              <a:spcBef>
                <a:spcPts val="3900"/>
              </a:spcBef>
              <a:buSzTx/>
              <a:buNone/>
              <a:defRPr sz="1800"/>
            </a:pPr>
            <a:r>
              <a:rPr sz="3200" dirty="0"/>
              <a:t>While it’s fresh on your mind, take the quiz on this presentation.  </a:t>
            </a:r>
          </a:p>
          <a:p>
            <a:pPr marL="434340" lvl="0" indent="-396636" defTabSz="554990">
              <a:lnSpc>
                <a:spcPct val="90000"/>
              </a:lnSpc>
              <a:spcBef>
                <a:spcPts val="3900"/>
              </a:spcBef>
              <a:buSzTx/>
              <a:buNone/>
              <a:defRPr sz="1800"/>
            </a:pPr>
            <a:r>
              <a:rPr sz="3200" dirty="0"/>
              <a:t>The quiz is located here: </a:t>
            </a:r>
            <a:endParaRPr lang="en-US" sz="3200" dirty="0"/>
          </a:p>
          <a:p>
            <a:pPr marL="434340" indent="-396636" defTabSz="554990">
              <a:lnSpc>
                <a:spcPct val="90000"/>
              </a:lnSpc>
              <a:spcBef>
                <a:spcPts val="3900"/>
              </a:spcBef>
              <a:buSzTx/>
              <a:buNone/>
              <a:defRPr sz="1800"/>
            </a:pPr>
            <a:r>
              <a:rPr lang="en-US" sz="2400" dirty="0">
                <a:hlinkClick r:id="rId2"/>
              </a:rPr>
              <a:t>https://www.stlukesmethodist.org/safe-sanctuary-students/</a:t>
            </a:r>
            <a:endParaRPr lang="en-US" sz="2400" dirty="0"/>
          </a:p>
          <a:p>
            <a:pPr marL="434340" lvl="0" indent="-396636" defTabSz="554990">
              <a:lnSpc>
                <a:spcPct val="90000"/>
              </a:lnSpc>
              <a:spcBef>
                <a:spcPts val="3900"/>
              </a:spcBef>
              <a:buSzTx/>
              <a:buNone/>
              <a:defRPr sz="1800"/>
            </a:pPr>
            <a:r>
              <a:rPr sz="3200" dirty="0"/>
              <a:t>Here is the </a:t>
            </a:r>
            <a:r>
              <a:rPr lang="en-US" sz="3200" dirty="0"/>
              <a:t>link to St. Luke’s Safe </a:t>
            </a:r>
            <a:r>
              <a:rPr lang="en-US" sz="3200"/>
              <a:t>Sanctuary Policy:</a:t>
            </a:r>
            <a:endParaRPr sz="3200" dirty="0"/>
          </a:p>
          <a:p>
            <a:pPr marL="434340" lvl="0" indent="-396636" defTabSz="554990">
              <a:lnSpc>
                <a:spcPct val="90000"/>
              </a:lnSpc>
              <a:spcBef>
                <a:spcPts val="3900"/>
              </a:spcBef>
              <a:buSzTx/>
              <a:buNone/>
              <a:defRPr sz="1800"/>
            </a:pPr>
            <a:r>
              <a:rPr sz="2470" u="sng" dirty="0">
                <a:solidFill>
                  <a:srgbClr val="0433FF"/>
                </a:solidFill>
                <a:hlinkClick r:id="rId3"/>
              </a:rPr>
              <a:t>http://www.stlukesmethodist.org/pages/student_parent</a:t>
            </a:r>
            <a:endParaRPr sz="2470" dirty="0">
              <a:solidFill>
                <a:srgbClr val="0433FF"/>
              </a:solidFill>
            </a:endParaRPr>
          </a:p>
          <a:p>
            <a:pPr marL="434340" lvl="0" indent="-396636" defTabSz="554990">
              <a:lnSpc>
                <a:spcPct val="90000"/>
              </a:lnSpc>
              <a:spcBef>
                <a:spcPts val="3900"/>
              </a:spcBef>
              <a:buSzTx/>
              <a:buNone/>
              <a:defRPr sz="1800"/>
            </a:pPr>
            <a:r>
              <a:rPr sz="3200" dirty="0"/>
              <a:t>Thank you for your dedication to the students of St. Luke’s UMC!</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8000"/>
              <a:t>Risk Reduction Goal</a:t>
            </a:r>
          </a:p>
        </p:txBody>
      </p:sp>
      <p:sp>
        <p:nvSpPr>
          <p:cNvPr id="43" name="Shape 43"/>
          <p:cNvSpPr>
            <a:spLocks noGrp="1"/>
          </p:cNvSpPr>
          <p:nvPr>
            <p:ph type="body" idx="1"/>
          </p:nvPr>
        </p:nvSpPr>
        <p:spPr>
          <a:prstGeom prst="rect">
            <a:avLst/>
          </a:prstGeom>
        </p:spPr>
        <p:txBody>
          <a:bodyPr/>
          <a:lstStyle>
            <a:lvl1pPr marL="0" indent="39687">
              <a:buSzTx/>
              <a:buNone/>
            </a:lvl1pPr>
          </a:lstStyle>
          <a:p>
            <a:pPr lvl="0">
              <a:defRPr sz="1800"/>
            </a:pPr>
            <a:r>
              <a:rPr sz="3600"/>
              <a:t>The disturbing and traumatic rise of physical, verbal and sexual abuse has claimed the attention of our nation and society.  St. Luke’s United Methodist Church is committed to providing protective care of all children, youth, vulnerable adults and volunteers who participate in church sponsored activities.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pPr>
            <a:r>
              <a:rPr sz="8000"/>
              <a:t>WHY Safe Sanctuary?</a:t>
            </a:r>
          </a:p>
        </p:txBody>
      </p:sp>
      <p:sp>
        <p:nvSpPr>
          <p:cNvPr id="46" name="Shape 46"/>
          <p:cNvSpPr>
            <a:spLocks noGrp="1"/>
          </p:cNvSpPr>
          <p:nvPr>
            <p:ph type="body" idx="1"/>
          </p:nvPr>
        </p:nvSpPr>
        <p:spPr>
          <a:xfrm>
            <a:off x="952500" y="2603500"/>
            <a:ext cx="11099800" cy="6299200"/>
          </a:xfrm>
          <a:prstGeom prst="rect">
            <a:avLst/>
          </a:prstGeom>
        </p:spPr>
        <p:txBody>
          <a:bodyPr/>
          <a:lstStyle/>
          <a:p>
            <a:pPr marL="479794" lvl="0" indent="-440504" defTabSz="578358">
              <a:spcBef>
                <a:spcPts val="4100"/>
              </a:spcBef>
              <a:buClr>
                <a:srgbClr val="005A7C"/>
              </a:buClr>
              <a:buSzPct val="100000"/>
              <a:buFont typeface="Helvetica"/>
              <a:defRPr sz="1800"/>
            </a:pPr>
            <a:r>
              <a:rPr sz="3564" dirty="0"/>
              <a:t>As Christians, we are called to create a safe sanctuary in our church.  </a:t>
            </a:r>
            <a:endParaRPr lang="en-US" sz="3564" dirty="0"/>
          </a:p>
          <a:p>
            <a:pPr marL="479794" lvl="0" indent="-440504" defTabSz="578358">
              <a:spcBef>
                <a:spcPts val="4100"/>
              </a:spcBef>
              <a:buClr>
                <a:srgbClr val="005A7C"/>
              </a:buClr>
              <a:buSzPct val="100000"/>
              <a:buFont typeface="Helvetica"/>
              <a:defRPr sz="1800"/>
            </a:pPr>
            <a:r>
              <a:rPr sz="3564" dirty="0"/>
              <a:t>Prevent the occurrence or even the appearance of abuse.</a:t>
            </a:r>
            <a:endParaRPr sz="2772" dirty="0"/>
          </a:p>
          <a:p>
            <a:pPr marL="479794" lvl="0" indent="-440504" defTabSz="578358">
              <a:spcBef>
                <a:spcPts val="4100"/>
              </a:spcBef>
              <a:buClr>
                <a:srgbClr val="005A7C"/>
              </a:buClr>
              <a:buSzPct val="100000"/>
              <a:buFont typeface="Helvetica"/>
              <a:defRPr sz="1800"/>
            </a:pPr>
            <a:r>
              <a:rPr sz="3564" dirty="0"/>
              <a:t>Protect workers from false accusations and/or suspicions.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pPr>
            <a:r>
              <a:rPr sz="8000"/>
              <a:t>Scope of Policy</a:t>
            </a:r>
          </a:p>
        </p:txBody>
      </p:sp>
      <p:sp>
        <p:nvSpPr>
          <p:cNvPr id="49" name="Shape 49"/>
          <p:cNvSpPr>
            <a:spLocks noGrp="1"/>
          </p:cNvSpPr>
          <p:nvPr>
            <p:ph type="body" idx="1"/>
          </p:nvPr>
        </p:nvSpPr>
        <p:spPr>
          <a:prstGeom prst="rect">
            <a:avLst/>
          </a:prstGeom>
        </p:spPr>
        <p:txBody>
          <a:bodyPr/>
          <a:lstStyle>
            <a:lvl1pPr marL="0" indent="39687">
              <a:buSzTx/>
              <a:buNone/>
              <a:defRPr sz="5000"/>
            </a:lvl1pPr>
          </a:lstStyle>
          <a:p>
            <a:pPr lvl="0">
              <a:defRPr sz="1800"/>
            </a:pPr>
            <a:r>
              <a:rPr sz="5000"/>
              <a:t>This policy shall apply to all persons including all paid and unpaid leaders who have direct or indirect contact with children and youth who participate in St. Luke’s United Methodist Church events and activities.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defTabSz="537463">
              <a:defRPr sz="7360"/>
            </a:lvl1pPr>
          </a:lstStyle>
          <a:p>
            <a:pPr lvl="0">
              <a:defRPr sz="1800"/>
            </a:pPr>
            <a:r>
              <a:rPr sz="7360"/>
              <a:t>Safe Sanctuary applies to:</a:t>
            </a:r>
          </a:p>
        </p:txBody>
      </p:sp>
      <p:sp>
        <p:nvSpPr>
          <p:cNvPr id="52" name="Shape 52"/>
          <p:cNvSpPr>
            <a:spLocks noGrp="1"/>
          </p:cNvSpPr>
          <p:nvPr>
            <p:ph type="body" idx="1"/>
          </p:nvPr>
        </p:nvSpPr>
        <p:spPr>
          <a:prstGeom prst="rect">
            <a:avLst/>
          </a:prstGeom>
        </p:spPr>
        <p:txBody>
          <a:bodyPr/>
          <a:lstStyle/>
          <a:p>
            <a:pPr marL="480558" lvl="0" indent="-440871">
              <a:buClr>
                <a:srgbClr val="000000"/>
              </a:buClr>
              <a:buSzPct val="100000"/>
              <a:buFont typeface="Helvetica"/>
              <a:defRPr sz="1800"/>
            </a:pPr>
            <a:r>
              <a:rPr sz="3600"/>
              <a:t>Any event on or off campus which occurs in the name of St. Luke’s United Methodist Church.</a:t>
            </a:r>
          </a:p>
          <a:p>
            <a:pPr marL="480558" lvl="0" indent="-440871">
              <a:buClr>
                <a:srgbClr val="000000"/>
              </a:buClr>
              <a:buSzPct val="100000"/>
              <a:buFont typeface="Helvetica"/>
              <a:defRPr sz="1800"/>
            </a:pPr>
            <a:r>
              <a:rPr sz="3600"/>
              <a:t>Off-campus events include, but are not limited to: sporting events, mission trips, Sunday School socials, Bible studies, field trips, etc.</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pPr>
            <a:r>
              <a:rPr sz="8000"/>
              <a:t>Types of Abuse</a:t>
            </a:r>
          </a:p>
        </p:txBody>
      </p:sp>
      <p:sp>
        <p:nvSpPr>
          <p:cNvPr id="55" name="Shape 55"/>
          <p:cNvSpPr>
            <a:spLocks noGrp="1"/>
          </p:cNvSpPr>
          <p:nvPr>
            <p:ph type="body" idx="1"/>
          </p:nvPr>
        </p:nvSpPr>
        <p:spPr>
          <a:prstGeom prst="rect">
            <a:avLst/>
          </a:prstGeom>
        </p:spPr>
        <p:txBody>
          <a:bodyPr/>
          <a:lstStyle/>
          <a:p>
            <a:pPr marL="39687" lvl="0" indent="0">
              <a:lnSpc>
                <a:spcPct val="90000"/>
              </a:lnSpc>
              <a:buClr>
                <a:srgbClr val="005A7C"/>
              </a:buClr>
              <a:buSzPct val="100000"/>
              <a:buFont typeface="Helvetica"/>
              <a:defRPr sz="1800"/>
            </a:pPr>
            <a:r>
              <a:rPr sz="5000"/>
              <a:t>Physical</a:t>
            </a:r>
          </a:p>
          <a:p>
            <a:pPr marL="39687" lvl="0" indent="0">
              <a:lnSpc>
                <a:spcPct val="90000"/>
              </a:lnSpc>
              <a:buClr>
                <a:srgbClr val="000066"/>
              </a:buClr>
              <a:buSzPct val="100000"/>
              <a:buFont typeface="Helvetica"/>
              <a:defRPr sz="1800"/>
            </a:pPr>
            <a:endParaRPr sz="5000"/>
          </a:p>
          <a:p>
            <a:pPr marL="39687" lvl="0" indent="0">
              <a:lnSpc>
                <a:spcPct val="90000"/>
              </a:lnSpc>
              <a:buClr>
                <a:srgbClr val="005A7C"/>
              </a:buClr>
              <a:buSzPct val="100000"/>
              <a:buFont typeface="Helvetica"/>
              <a:defRPr sz="1800"/>
            </a:pPr>
            <a:r>
              <a:rPr sz="5000"/>
              <a:t>Verbal</a:t>
            </a:r>
          </a:p>
          <a:p>
            <a:pPr marL="39687" lvl="0" indent="0">
              <a:lnSpc>
                <a:spcPct val="90000"/>
              </a:lnSpc>
              <a:buClr>
                <a:srgbClr val="000066"/>
              </a:buClr>
              <a:buSzPct val="100000"/>
              <a:buFont typeface="Helvetica"/>
              <a:defRPr sz="1800"/>
            </a:pPr>
            <a:endParaRPr sz="5000"/>
          </a:p>
          <a:p>
            <a:pPr marL="39687" lvl="0" indent="0">
              <a:lnSpc>
                <a:spcPct val="90000"/>
              </a:lnSpc>
              <a:buClr>
                <a:srgbClr val="005A7C"/>
              </a:buClr>
              <a:buSzPct val="100000"/>
              <a:buFont typeface="Helvetica"/>
              <a:defRPr sz="1800"/>
            </a:pPr>
            <a:r>
              <a:rPr sz="5000"/>
              <a:t>Sexual</a:t>
            </a:r>
          </a:p>
        </p:txBody>
      </p:sp>
      <p:pic>
        <p:nvPicPr>
          <p:cNvPr id="56" name="image.png"/>
          <p:cNvPicPr/>
          <p:nvPr/>
        </p:nvPicPr>
        <p:blipFill>
          <a:blip r:embed="rId2"/>
          <a:stretch>
            <a:fillRect/>
          </a:stretch>
        </p:blipFill>
        <p:spPr>
          <a:xfrm>
            <a:off x="5461564" y="4172373"/>
            <a:ext cx="6780108" cy="462393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lvl1pPr defTabSz="572516">
              <a:defRPr sz="7840"/>
            </a:lvl1pPr>
          </a:lstStyle>
          <a:p>
            <a:pPr lvl="0">
              <a:defRPr sz="1800"/>
            </a:pPr>
            <a:r>
              <a:rPr sz="7840"/>
              <a:t>What is Physical Abuse?</a:t>
            </a:r>
          </a:p>
        </p:txBody>
      </p:sp>
      <p:sp>
        <p:nvSpPr>
          <p:cNvPr id="59" name="Shape 59"/>
          <p:cNvSpPr/>
          <p:nvPr/>
        </p:nvSpPr>
        <p:spPr>
          <a:xfrm>
            <a:off x="1192106" y="2693529"/>
            <a:ext cx="10747024" cy="548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400"/>
            </a:lvl1pPr>
          </a:lstStyle>
          <a:p>
            <a:pPr lvl="0">
              <a:defRPr sz="1800"/>
            </a:pPr>
            <a:r>
              <a:rPr sz="4400"/>
              <a:t>Any act of omission or act that endangers a person’s physical or mental health, including but not limited to any intentional physical injury caused by the individual’s caretaker. Physical abuse may result from punishment that is overly punitive or inappropriate to the individual’s age or condition.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pPr lvl="0">
              <a:defRPr sz="1800"/>
            </a:pPr>
            <a:r>
              <a:rPr sz="8000"/>
              <a:t>What is Verbal Abuse?</a:t>
            </a:r>
          </a:p>
        </p:txBody>
      </p:sp>
      <p:sp>
        <p:nvSpPr>
          <p:cNvPr id="62" name="Shape 62"/>
          <p:cNvSpPr>
            <a:spLocks noGrp="1"/>
          </p:cNvSpPr>
          <p:nvPr>
            <p:ph type="body" idx="1"/>
          </p:nvPr>
        </p:nvSpPr>
        <p:spPr>
          <a:prstGeom prst="rect">
            <a:avLst/>
          </a:prstGeom>
        </p:spPr>
        <p:txBody>
          <a:bodyPr/>
          <a:lstStyle/>
          <a:p>
            <a:pPr lvl="0"/>
            <a:endParaRPr/>
          </a:p>
        </p:txBody>
      </p:sp>
      <p:sp>
        <p:nvSpPr>
          <p:cNvPr id="63" name="Shape 63"/>
          <p:cNvSpPr/>
          <p:nvPr/>
        </p:nvSpPr>
        <p:spPr>
          <a:xfrm>
            <a:off x="6502400" y="3249224"/>
            <a:ext cx="5111610" cy="4140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400"/>
            </a:lvl1pPr>
          </a:lstStyle>
          <a:p>
            <a:pPr lvl="0">
              <a:defRPr sz="1800"/>
            </a:pPr>
            <a:r>
              <a:rPr sz="4400"/>
              <a:t>Any verbal act that humiliates, degrades, or threatens any child, youth or vulnerable adult.</a:t>
            </a:r>
          </a:p>
        </p:txBody>
      </p:sp>
      <p:pic>
        <p:nvPicPr>
          <p:cNvPr id="64" name="image.png"/>
          <p:cNvPicPr/>
          <p:nvPr/>
        </p:nvPicPr>
        <p:blipFill>
          <a:blip r:embed="rId2"/>
          <a:stretch>
            <a:fillRect/>
          </a:stretch>
        </p:blipFill>
        <p:spPr>
          <a:xfrm>
            <a:off x="397368" y="3576319"/>
            <a:ext cx="5838615" cy="3504073"/>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376</TotalTime>
  <Words>1613</Words>
  <Application>Microsoft Macintosh PowerPoint</Application>
  <PresentationFormat>Custom</PresentationFormat>
  <Paragraphs>154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Avenir Roman</vt:lpstr>
      <vt:lpstr>Helvetica</vt:lpstr>
      <vt:lpstr>Helvetica Light</vt:lpstr>
      <vt:lpstr>White</vt:lpstr>
      <vt:lpstr>PowerPoint Presentation</vt:lpstr>
      <vt:lpstr>Introduction to St. Luke’s Policy</vt:lpstr>
      <vt:lpstr>Risk Reduction Goal</vt:lpstr>
      <vt:lpstr>WHY Safe Sanctuary?</vt:lpstr>
      <vt:lpstr>Scope of Policy</vt:lpstr>
      <vt:lpstr>Safe Sanctuary applies to:</vt:lpstr>
      <vt:lpstr>Types of Abuse</vt:lpstr>
      <vt:lpstr>What is Physical Abuse?</vt:lpstr>
      <vt:lpstr>What is Verbal Abuse?</vt:lpstr>
      <vt:lpstr>What is Sexual Abuse?</vt:lpstr>
      <vt:lpstr>Remember:</vt:lpstr>
      <vt:lpstr>Who must complete  Safe Sanctuary training?</vt:lpstr>
      <vt:lpstr>What is the certification process?</vt:lpstr>
      <vt:lpstr>PowerPoint Presentation</vt:lpstr>
      <vt:lpstr>Plan for Response to  Known Incident of Abuse:</vt:lpstr>
      <vt:lpstr>Plan for Response (continued):</vt:lpstr>
      <vt:lpstr>What if the media is involved?</vt:lpstr>
      <vt:lpstr>What should I do?</vt:lpstr>
      <vt:lpstr>Dealing with the Accused</vt:lpstr>
      <vt:lpstr>PowerPoint Presentation</vt:lpstr>
      <vt:lpstr>Line of Sight</vt:lpstr>
      <vt:lpstr>Health Emergencies</vt:lpstr>
      <vt:lpstr>Setting Boundaries</vt:lpstr>
      <vt:lpstr>Who is a  “responsible party”?</vt:lpstr>
      <vt:lpstr>Overnight Accommodations</vt:lpstr>
      <vt:lpstr>PLEASE REMEMBER:</vt:lpstr>
      <vt:lpstr>Who to contact about our Safe Sanctuary policy:</vt:lpstr>
      <vt:lpstr>What’s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Savannah Burch</cp:lastModifiedBy>
  <cp:revision>7</cp:revision>
  <dcterms:modified xsi:type="dcterms:W3CDTF">2020-01-13T17:16:35Z</dcterms:modified>
</cp:coreProperties>
</file>